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50"/>
  </p:notes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361" r:id="rId23"/>
    <p:sldId id="358" r:id="rId24"/>
    <p:sldId id="359" r:id="rId25"/>
    <p:sldId id="360" r:id="rId26"/>
    <p:sldId id="362" r:id="rId27"/>
    <p:sldId id="363" r:id="rId28"/>
    <p:sldId id="364" r:id="rId29"/>
    <p:sldId id="365" r:id="rId30"/>
    <p:sldId id="366" r:id="rId31"/>
    <p:sldId id="369" r:id="rId32"/>
    <p:sldId id="370" r:id="rId33"/>
    <p:sldId id="373" r:id="rId34"/>
    <p:sldId id="371" r:id="rId35"/>
    <p:sldId id="375" r:id="rId36"/>
    <p:sldId id="368" r:id="rId37"/>
    <p:sldId id="378" r:id="rId38"/>
    <p:sldId id="380" r:id="rId39"/>
    <p:sldId id="379" r:id="rId40"/>
    <p:sldId id="381" r:id="rId41"/>
    <p:sldId id="382" r:id="rId42"/>
    <p:sldId id="383" r:id="rId43"/>
    <p:sldId id="384" r:id="rId44"/>
    <p:sldId id="385" r:id="rId45"/>
    <p:sldId id="386" r:id="rId46"/>
    <p:sldId id="388" r:id="rId47"/>
    <p:sldId id="389" r:id="rId48"/>
    <p:sldId id="387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0E6"/>
    <a:srgbClr val="D7D7D7"/>
    <a:srgbClr val="E1BBE2"/>
    <a:srgbClr val="F7CAC9"/>
    <a:srgbClr val="AD57AF"/>
    <a:srgbClr val="9A1E9E"/>
    <a:srgbClr val="8E0593"/>
    <a:srgbClr val="BBE309"/>
    <a:srgbClr val="FFFFFF"/>
    <a:srgbClr val="893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4" autoAdjust="0"/>
  </p:normalViewPr>
  <p:slideViewPr>
    <p:cSldViewPr snapToGrid="0">
      <p:cViewPr varScale="1">
        <p:scale>
          <a:sx n="108" d="100"/>
          <a:sy n="108" d="100"/>
        </p:scale>
        <p:origin x="13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3318545762872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타이어 선택 기준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45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45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45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73F-4E1B-ADC0-AB587A5DA12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61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61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61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73F-4E1B-ADC0-AB587A5DA12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7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D17-4188-AF7A-083D5606E1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9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9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9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73F-4E1B-ADC0-AB587A5DA12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93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93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93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73F-4E1B-ADC0-AB587A5DA12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77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77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77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D17-4188-AF7A-083D5606E18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6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6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6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573F-4E1B-ADC0-AB587A5DA12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tint val="4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4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4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573F-4E1B-ADC0-AB587A5DA125}"/>
              </c:ext>
            </c:extLst>
          </c:dPt>
          <c:dLbls>
            <c:dLbl>
              <c:idx val="2"/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142531681617542"/>
                      <c:h val="0.126475560648695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D17-4188-AF7A-083D5606E184}"/>
                </c:ext>
              </c:extLst>
            </c:dLbl>
            <c:dLbl>
              <c:idx val="5"/>
              <c:layout>
                <c:manualLayout>
                  <c:x val="-7.7646409577570394E-2"/>
                  <c:y val="-1.961408136600493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17-4188-AF7A-083D5606E18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제품신뢰도</c:v>
                </c:pt>
                <c:pt idx="1">
                  <c:v>성능(내구성)</c:v>
                </c:pt>
                <c:pt idx="2">
                  <c:v>브랜드</c:v>
                </c:pt>
                <c:pt idx="3">
                  <c:v>승차감(진동 소음)</c:v>
                </c:pt>
                <c:pt idx="4">
                  <c:v>가격</c:v>
                </c:pt>
                <c:pt idx="5">
                  <c:v>판매자 추천</c:v>
                </c:pt>
                <c:pt idx="6">
                  <c:v>서비스 편리성</c:v>
                </c:pt>
                <c:pt idx="7">
                  <c:v>광고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30.7</c:v>
                </c:pt>
                <c:pt idx="1">
                  <c:v>17.5</c:v>
                </c:pt>
                <c:pt idx="2">
                  <c:v>10.1</c:v>
                </c:pt>
                <c:pt idx="3">
                  <c:v>15.3</c:v>
                </c:pt>
                <c:pt idx="4">
                  <c:v>15.9</c:v>
                </c:pt>
                <c:pt idx="5">
                  <c:v>8.8000000000000007</c:v>
                </c:pt>
                <c:pt idx="6">
                  <c:v>5.2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7-4188-AF7A-083D5606E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34A3-7B89-4CC8-8DA5-D955A73C6437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E8209-F4B8-42EB-8D75-04967D0250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9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2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2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4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2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1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0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png"/><Relationship Id="rId4" Type="http://schemas.openxmlformats.org/officeDocument/2006/relationships/image" Target="../media/image58.png"/><Relationship Id="rId9" Type="http://schemas.openxmlformats.org/officeDocument/2006/relationships/image" Target="../media/image41.png"/><Relationship Id="rId1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4D7685-BA09-57AB-2078-FDBC8AAA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298402" y="348563"/>
            <a:ext cx="8572500" cy="23876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-609698" y="726876"/>
            <a:ext cx="10249989" cy="1686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전기차 타이어 쇼핑몰 </a:t>
            </a:r>
            <a:r>
              <a:rPr lang="ko-KR" altLang="en-US" sz="3600">
                <a:solidFill>
                  <a:schemeClr val="bg1"/>
                </a:solidFill>
              </a:rPr>
              <a:t>구현 </a:t>
            </a:r>
            <a:r>
              <a:rPr lang="ko-KR" altLang="en-US" sz="3600" smtClean="0">
                <a:solidFill>
                  <a:schemeClr val="bg1"/>
                </a:solidFill>
              </a:rPr>
              <a:t>프로젝트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smtClean="0">
                <a:solidFill>
                  <a:schemeClr val="bg1"/>
                </a:solidFill>
              </a:rPr>
              <a:t>(</a:t>
            </a:r>
            <a:r>
              <a:rPr lang="en-US" altLang="ko-KR" sz="3600" dirty="0">
                <a:solidFill>
                  <a:schemeClr val="bg1"/>
                </a:solidFill>
              </a:rPr>
              <a:t>EV TIRE MALL)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-2238589" y="3418987"/>
            <a:ext cx="9144000" cy="10208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(2023 KEPCO)Digital boot camp_ A</a:t>
            </a:r>
            <a:r>
              <a:rPr lang="ko-KR" altLang="en-US" sz="1600" dirty="0">
                <a:solidFill>
                  <a:schemeClr val="bg1"/>
                </a:solidFill>
              </a:rPr>
              <a:t>반</a:t>
            </a:r>
            <a:r>
              <a:rPr lang="en-US" altLang="ko-KR" sz="1600" dirty="0">
                <a:solidFill>
                  <a:schemeClr val="bg1"/>
                </a:solidFill>
              </a:rPr>
              <a:t> 3</a:t>
            </a:r>
            <a:r>
              <a:rPr lang="ko-KR" altLang="en-US" sz="1600" dirty="0">
                <a:solidFill>
                  <a:schemeClr val="bg1"/>
                </a:solidFill>
              </a:rPr>
              <a:t>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2023.12.19 </a:t>
            </a:r>
            <a:r>
              <a:rPr lang="ko-KR" altLang="en-US" sz="1600" dirty="0">
                <a:solidFill>
                  <a:schemeClr val="bg1"/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441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문서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95528" y="44665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요구사항 </a:t>
            </a:r>
            <a:r>
              <a:rPr lang="ko-KR" altLang="en-US">
                <a:solidFill>
                  <a:schemeClr val="bg1"/>
                </a:solidFill>
              </a:rPr>
              <a:t>정의서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DB </a:t>
            </a:r>
            <a:r>
              <a:rPr lang="ko-KR" altLang="en-US">
                <a:solidFill>
                  <a:schemeClr val="bg1"/>
                </a:solidFill>
              </a:rPr>
              <a:t>설계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논리모델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물리모델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프로그램 목록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요구사항 추적표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화면정의서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4"/>
            <a:ext cx="12192000" cy="61637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8001" y="694265"/>
            <a:ext cx="8534400" cy="6163735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49" r="15202" b="46369"/>
          <a:stretch/>
        </p:blipFill>
        <p:spPr>
          <a:xfrm>
            <a:off x="16935" y="694266"/>
            <a:ext cx="12268197" cy="62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3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471"/>
            <a:ext cx="12192000" cy="5424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7"/>
            <a:ext cx="12192000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044119"/>
            <a:ext cx="1072226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9" y="1011526"/>
            <a:ext cx="1087468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/>
          <a:stretch/>
        </p:blipFill>
        <p:spPr>
          <a:xfrm>
            <a:off x="2971800" y="694266"/>
            <a:ext cx="5867400" cy="61637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65234" y="1075266"/>
            <a:ext cx="4341499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2" y="694267"/>
            <a:ext cx="8058386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43" y="1047846"/>
            <a:ext cx="8465742" cy="56687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4"/>
          <a:stretch/>
        </p:blipFill>
        <p:spPr>
          <a:xfrm>
            <a:off x="1428011" y="700714"/>
            <a:ext cx="8465742" cy="3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" y="794713"/>
            <a:ext cx="10604808" cy="6063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4090" y="1075267"/>
            <a:ext cx="6423910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286500" y="957023"/>
            <a:ext cx="2124882" cy="707886"/>
            <a:chOff x="6955273" y="1574802"/>
            <a:chExt cx="2124882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조원 소개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286500" y="1725252"/>
            <a:ext cx="2766084" cy="707886"/>
            <a:chOff x="6955273" y="1574802"/>
            <a:chExt cx="2766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/>
                <a:t>프로젝트 개요</a:t>
              </a:r>
              <a:endParaRPr lang="ko-KR" altLang="en-US" sz="28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271566" y="2525471"/>
            <a:ext cx="2766084" cy="707886"/>
            <a:chOff x="6955273" y="1574802"/>
            <a:chExt cx="2766084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문서</a:t>
              </a:r>
              <a:endParaRPr lang="ko-KR" altLang="en-US" sz="2800" spc="-3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4342565"/>
            <a:ext cx="1786649" cy="707886"/>
            <a:chOff x="6955273" y="1574802"/>
            <a:chExt cx="1786649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189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웹 시연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037650" y="26793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요구사항 </a:t>
            </a:r>
            <a:r>
              <a:rPr lang="ko-KR" altLang="en-US"/>
              <a:t>정의서</a:t>
            </a:r>
            <a:endParaRPr lang="en-US" altLang="ko-KR"/>
          </a:p>
          <a:p>
            <a:r>
              <a:rPr lang="en-US" altLang="ko-KR"/>
              <a:t>DB </a:t>
            </a:r>
            <a:r>
              <a:rPr lang="ko-KR" altLang="en-US"/>
              <a:t>설계</a:t>
            </a:r>
            <a:r>
              <a:rPr lang="en-US" altLang="ko-KR"/>
              <a:t>(</a:t>
            </a:r>
            <a:r>
              <a:rPr lang="ko-KR" altLang="en-US"/>
              <a:t>논리모델</a:t>
            </a:r>
            <a:r>
              <a:rPr lang="en-US" altLang="ko-KR"/>
              <a:t>, </a:t>
            </a:r>
            <a:r>
              <a:rPr lang="ko-KR" altLang="en-US"/>
              <a:t>물리모델</a:t>
            </a:r>
            <a:r>
              <a:rPr lang="en-US" altLang="ko-KR" smtClean="0"/>
              <a:t>)</a:t>
            </a:r>
          </a:p>
          <a:p>
            <a:r>
              <a:rPr lang="ko-KR" altLang="en-US"/>
              <a:t>프로그램 목록</a:t>
            </a:r>
            <a:endParaRPr lang="en-US" altLang="ko-KR"/>
          </a:p>
          <a:p>
            <a:r>
              <a:rPr lang="ko-KR" altLang="en-US"/>
              <a:t>요구사항 추적표</a:t>
            </a:r>
            <a:endParaRPr lang="en-US" altLang="ko-KR"/>
          </a:p>
          <a:p>
            <a:r>
              <a:rPr lang="ko-KR" altLang="en-US" smtClean="0"/>
              <a:t>화면정의서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9052584" y="184715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개발목적</a:t>
            </a:r>
            <a:endParaRPr lang="en-US" altLang="ko-KR" smtClean="0"/>
          </a:p>
          <a:p>
            <a:r>
              <a:rPr lang="ko-KR" altLang="en-US" smtClean="0"/>
              <a:t>사용 아키텍처</a:t>
            </a:r>
            <a:endParaRPr lang="en-US" altLang="ko-KR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5142784"/>
            <a:ext cx="2748451" cy="707886"/>
            <a:chOff x="6955273" y="1574802"/>
            <a:chExt cx="2748451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특징</a:t>
              </a:r>
              <a:endParaRPr lang="ko-KR" altLang="en-US" sz="2800" spc="-3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052584" y="524544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주요기능</a:t>
            </a:r>
            <a:endParaRPr lang="en-US" altLang="ko-KR" smtClean="0"/>
          </a:p>
          <a:p>
            <a:r>
              <a:rPr lang="ko-KR" altLang="en-US" smtClean="0"/>
              <a:t>기대효과</a:t>
            </a:r>
            <a:endParaRPr lang="en-US" altLang="ko-KR" smtClean="0"/>
          </a:p>
          <a:p>
            <a:r>
              <a:rPr lang="ko-KR" altLang="en-US" smtClean="0"/>
              <a:t>향후발전방향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2" y="694267"/>
            <a:ext cx="10049522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" y="777554"/>
            <a:ext cx="10348507" cy="596065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241963" y="1380931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41963" y="1551992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41963" y="297024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41963" y="311953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241963" y="3275045"/>
            <a:ext cx="3791694" cy="2177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개체 틀 12"/>
          <p:cNvSpPr txBox="1"/>
          <p:nvPr/>
        </p:nvSpPr>
        <p:spPr>
          <a:xfrm>
            <a:off x="442557" y="84440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화면 목록</a:t>
            </a:r>
          </a:p>
        </p:txBody>
      </p:sp>
      <p:sp>
        <p:nvSpPr>
          <p:cNvPr id="11" name="텍스트 개체 틀 12"/>
          <p:cNvSpPr txBox="1"/>
          <p:nvPr/>
        </p:nvSpPr>
        <p:spPr>
          <a:xfrm>
            <a:off x="5848606" y="93088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팝업</a:t>
            </a:r>
            <a:r>
              <a:rPr lang="en-US" altLang="ko-KR"/>
              <a:t>/</a:t>
            </a:r>
            <a:r>
              <a:rPr lang="ko-KR" altLang="en-US" err="1"/>
              <a:t>모달</a:t>
            </a:r>
            <a:r>
              <a:rPr lang="ko-KR" altLang="en-US"/>
              <a:t> 목록</a:t>
            </a:r>
          </a:p>
        </p:txBody>
      </p:sp>
      <p:graphicFrame>
        <p:nvGraphicFramePr>
          <p:cNvPr id="12" name="Group 153">
            <a:extLst>
              <a:ext uri="{FF2B5EF4-FFF2-40B4-BE49-F238E27FC236}">
                <a16:creationId xmlns:a16="http://schemas.microsoft.com/office/drawing/2014/main" id="{4E15A4BC-8F09-CF30-1529-DAC29A23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4343"/>
              </p:ext>
            </p:extLst>
          </p:nvPr>
        </p:nvGraphicFramePr>
        <p:xfrm>
          <a:off x="631205" y="1522454"/>
          <a:ext cx="4128853" cy="4719013"/>
        </p:xfrm>
        <a:graphic>
          <a:graphicData uri="http://schemas.openxmlformats.org/drawingml/2006/table">
            <a:tbl>
              <a:tblPr firstRow="1" bandRow="1"/>
              <a:tblGrid>
                <a:gridCol w="23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59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메인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대시보드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7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검색 결과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검색결과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42691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상품별 상세정보화면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별 상세 정보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64678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 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회원정보수정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구매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내역 조회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내가 쓴 리뷰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검색 내역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회원정보수정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내역 조회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내가 쓴 리뷰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상품 검색 내역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Tw Cen MT"/>
                          <a:ea typeface="맑은 고딕"/>
                        </a:rPr>
                        <a:t>리뷰 작성하기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리뷰 작성하기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SCREEN_14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3" name="Group 153">
            <a:extLst>
              <a:ext uri="{FF2B5EF4-FFF2-40B4-BE49-F238E27FC236}">
                <a16:creationId xmlns:a16="http://schemas.microsoft.com/office/drawing/2014/main" id="{4D28BFFB-0990-12D8-20E4-8AF2B66A3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8166"/>
              </p:ext>
            </p:extLst>
          </p:nvPr>
        </p:nvGraphicFramePr>
        <p:xfrm>
          <a:off x="6010417" y="1522454"/>
          <a:ext cx="5546017" cy="4778868"/>
        </p:xfrm>
        <a:graphic>
          <a:graphicData uri="http://schemas.openxmlformats.org/drawingml/2006/table">
            <a:tbl>
              <a:tblPr firstRow="1" bandRow="1"/>
              <a:tblGrid>
                <a:gridCol w="291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2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7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팝업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마이 페이지 수정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 정보가 정상적으로 수정되었습니다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입력</a:t>
                      </a:r>
                      <a:r>
                        <a:rPr lang="en-US" altLang="ko-KR" sz="700" dirty="0"/>
                        <a:t>O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POPUP_02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장바구니에 상품이 담겼습니다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수량 입력</a:t>
                      </a:r>
                      <a:r>
                        <a:rPr lang="en-US" altLang="ko-KR" sz="700" dirty="0"/>
                        <a:t>X  </a:t>
                      </a:r>
                      <a:r>
                        <a:rPr lang="ko-KR" altLang="en-US" sz="700" dirty="0"/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POPUP_03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수량을 선택해주세요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POPUP_04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리뷰가 정상적으로 삭제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로그인</a:t>
                      </a:r>
                      <a:r>
                        <a:rPr lang="ko-KR" altLang="en-US" sz="700" baseline="0" dirty="0"/>
                        <a:t>해야 사용가능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POPUP_05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로그인</a:t>
                      </a:r>
                      <a:r>
                        <a:rPr lang="ko-KR" altLang="en-US" sz="700" baseline="0" dirty="0"/>
                        <a:t> 후  이용해주세요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304449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상품의 제조사별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적용차종별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타이어특성별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단면폭별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편평비별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휠지름별</a:t>
                      </a:r>
                      <a:r>
                        <a:rPr lang="ko-KR" altLang="en-US" sz="700" dirty="0"/>
                        <a:t> 검색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POPUP_06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상세검색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9766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 </a:t>
                      </a:r>
                      <a:r>
                        <a:rPr lang="ko-KR" altLang="en-US" sz="700" dirty="0" err="1"/>
                        <a:t>구매완료</a:t>
                      </a:r>
                      <a:r>
                        <a:rPr lang="ko-KR" altLang="en-US" sz="700" dirty="0"/>
                        <a:t>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POPUP_07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회원님께서 주문하신 상품의 구매가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dirty="0"/>
                        <a:t>완료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9512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상품 검색 내역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/>
                        <a:t>POPUP_08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검색 내역이 정상적으로 삭제되었습니다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9172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로그인 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baseline="0" dirty="0"/>
                        <a:t> 아이디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비밀번호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회원가입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마이페이지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ko-KR" altLang="en-US" sz="700" baseline="0" dirty="0"/>
                        <a:t>회원정보수정</a:t>
                      </a:r>
                      <a:r>
                        <a:rPr lang="en-US" altLang="ko-KR" sz="700" baseline="0" dirty="0"/>
                        <a:t>)</a:t>
                      </a:r>
                      <a:r>
                        <a:rPr lang="ko-KR" altLang="en-US" sz="700" baseline="0" dirty="0"/>
                        <a:t> 화면에서 공백 </a:t>
                      </a:r>
                      <a:r>
                        <a:rPr lang="ko-KR" altLang="en-US" sz="700" baseline="0" dirty="0" err="1"/>
                        <a:t>입력시</a:t>
                      </a:r>
                      <a:r>
                        <a:rPr lang="ko-KR" altLang="en-US" sz="700" baseline="0" dirty="0"/>
                        <a:t>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POPUP_09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데이터 유효성 검사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41769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상세 페이지에서 일시 품절인 상품 구매</a:t>
                      </a:r>
                      <a:r>
                        <a:rPr lang="ko-KR" altLang="en-US" sz="700" baseline="0" dirty="0"/>
                        <a:t> 시 일시 품절 상태인 것을 출력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POPUP_10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해당 상품은 일시 품절된 상품입니다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31345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구매 페이지에서 </a:t>
                      </a:r>
                      <a:r>
                        <a:rPr lang="ko-KR" altLang="en-US" sz="700" baseline="0" dirty="0"/>
                        <a:t>화면에서 주소에 공백 입력 시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dirty="0"/>
                        <a:t>주소를 입력해주세요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2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4931" y="137315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106" y="421285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POPUP_P05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2" y="1742487"/>
            <a:ext cx="3051678" cy="2106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6" y="4482696"/>
            <a:ext cx="3391194" cy="70872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06576" y="987523"/>
            <a:ext cx="4592192" cy="5625880"/>
            <a:chOff x="786154" y="80668"/>
            <a:chExt cx="5192617" cy="594219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b="11799"/>
            <a:stretch/>
          </p:blipFill>
          <p:spPr>
            <a:xfrm>
              <a:off x="786154" y="80668"/>
              <a:ext cx="5192617" cy="30230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4" y="3103686"/>
              <a:ext cx="5192617" cy="12112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4" y="4314890"/>
              <a:ext cx="5192617" cy="12058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85349"/>
            <a:stretch/>
          </p:blipFill>
          <p:spPr>
            <a:xfrm>
              <a:off x="786154" y="5520701"/>
              <a:ext cx="5192617" cy="502161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833898" y="811534"/>
            <a:ext cx="740131" cy="550147"/>
            <a:chOff x="7739846" y="1277574"/>
            <a:chExt cx="584043" cy="45579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6060" y="1492734"/>
              <a:ext cx="417829" cy="198543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7739846" y="1277574"/>
              <a:ext cx="577693" cy="455791"/>
              <a:chOff x="5678327" y="965046"/>
              <a:chExt cx="577693" cy="45579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808405" y="1148275"/>
                <a:ext cx="447615" cy="2725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678327" y="965046"/>
                <a:ext cx="152400" cy="26362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991128" y="828422"/>
            <a:ext cx="1178699" cy="550147"/>
            <a:chOff x="5325902" y="965046"/>
            <a:chExt cx="930118" cy="455791"/>
          </a:xfrm>
        </p:grpSpPr>
        <p:sp>
          <p:nvSpPr>
            <p:cNvPr id="28" name="직사각형 27"/>
            <p:cNvSpPr/>
            <p:nvPr/>
          </p:nvSpPr>
          <p:spPr>
            <a:xfrm>
              <a:off x="5407269" y="1148275"/>
              <a:ext cx="8487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25902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529437" y="837945"/>
            <a:ext cx="785245" cy="476967"/>
            <a:chOff x="4116646" y="965046"/>
            <a:chExt cx="619643" cy="395163"/>
          </a:xfrm>
        </p:grpSpPr>
        <p:sp>
          <p:nvSpPr>
            <p:cNvPr id="31" name="직사각형 30"/>
            <p:cNvSpPr/>
            <p:nvPr/>
          </p:nvSpPr>
          <p:spPr>
            <a:xfrm>
              <a:off x="4192846" y="1151793"/>
              <a:ext cx="543443" cy="208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16646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551879" y="1293737"/>
            <a:ext cx="4589846" cy="2439213"/>
            <a:chOff x="4139088" y="1420837"/>
            <a:chExt cx="3621882" cy="2020863"/>
          </a:xfrm>
        </p:grpSpPr>
        <p:sp>
          <p:nvSpPr>
            <p:cNvPr id="34" name="직사각형 33"/>
            <p:cNvSpPr/>
            <p:nvPr/>
          </p:nvSpPr>
          <p:spPr>
            <a:xfrm>
              <a:off x="4237730" y="1479381"/>
              <a:ext cx="3523240" cy="19623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39088" y="1420837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199463" y="812310"/>
            <a:ext cx="369965" cy="550147"/>
            <a:chOff x="5975983" y="965046"/>
            <a:chExt cx="291942" cy="455791"/>
          </a:xfrm>
        </p:grpSpPr>
        <p:sp>
          <p:nvSpPr>
            <p:cNvPr id="37" name="직사각형 36"/>
            <p:cNvSpPr/>
            <p:nvPr/>
          </p:nvSpPr>
          <p:spPr>
            <a:xfrm>
              <a:off x="6129908" y="1148275"/>
              <a:ext cx="138017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5983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403180" y="810974"/>
            <a:ext cx="376079" cy="546012"/>
            <a:chOff x="5959253" y="968472"/>
            <a:chExt cx="296767" cy="452365"/>
          </a:xfrm>
        </p:grpSpPr>
        <p:sp>
          <p:nvSpPr>
            <p:cNvPr id="40" name="직사각형 39"/>
            <p:cNvSpPr/>
            <p:nvPr/>
          </p:nvSpPr>
          <p:spPr>
            <a:xfrm>
              <a:off x="6086969" y="1148275"/>
              <a:ext cx="1690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655595" y="808588"/>
            <a:ext cx="376079" cy="546012"/>
            <a:chOff x="5959253" y="968472"/>
            <a:chExt cx="296767" cy="452365"/>
          </a:xfrm>
        </p:grpSpPr>
        <p:sp>
          <p:nvSpPr>
            <p:cNvPr id="43" name="직사각형 42"/>
            <p:cNvSpPr/>
            <p:nvPr/>
          </p:nvSpPr>
          <p:spPr>
            <a:xfrm>
              <a:off x="6056212" y="1148275"/>
              <a:ext cx="199808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3655" y="1742486"/>
            <a:ext cx="3427366" cy="2512359"/>
            <a:chOff x="344555" y="1989970"/>
            <a:chExt cx="3530932" cy="272808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544" y="1989970"/>
              <a:ext cx="3518943" cy="2728088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344555" y="2829435"/>
              <a:ext cx="3518943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rcRect l="1278" t="9397" r="2342" b="8418"/>
          <a:stretch/>
        </p:blipFill>
        <p:spPr>
          <a:xfrm>
            <a:off x="6227693" y="1440628"/>
            <a:ext cx="3305176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614" y="1428808"/>
            <a:ext cx="3956719" cy="231155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8032" y="808588"/>
            <a:ext cx="4664537" cy="62822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727" y="814063"/>
            <a:ext cx="4645950" cy="30611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727" y="827888"/>
            <a:ext cx="4638551" cy="306780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874" y="5479650"/>
            <a:ext cx="3398492" cy="11303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6106" y="516992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POPUP_P06</a:t>
            </a:r>
            <a:endParaRPr lang="ko-KR" altLang="en-US" dirty="0"/>
          </a:p>
        </p:txBody>
      </p:sp>
      <p:sp>
        <p:nvSpPr>
          <p:cNvPr id="55" name="텍스트 개체 틀 12"/>
          <p:cNvSpPr txBox="1"/>
          <p:nvPr/>
        </p:nvSpPr>
        <p:spPr>
          <a:xfrm>
            <a:off x="283444" y="724071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3687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3936" y="1715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SCREEN_02</a:t>
            </a:r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6" y="2032971"/>
            <a:ext cx="3604572" cy="87637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69" y="1900113"/>
            <a:ext cx="3528366" cy="335309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18" y="1356868"/>
            <a:ext cx="7504095" cy="493775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5437731" y="2350979"/>
            <a:ext cx="721769" cy="3320037"/>
            <a:chOff x="5437731" y="2350979"/>
            <a:chExt cx="721769" cy="3320037"/>
          </a:xfrm>
        </p:grpSpPr>
        <p:sp>
          <p:nvSpPr>
            <p:cNvPr id="61" name="직사각형 60"/>
            <p:cNvSpPr/>
            <p:nvPr/>
          </p:nvSpPr>
          <p:spPr>
            <a:xfrm>
              <a:off x="5537200" y="2463800"/>
              <a:ext cx="62230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108"/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60031" y="2370029"/>
            <a:ext cx="3534819" cy="3300987"/>
            <a:chOff x="6060031" y="2370029"/>
            <a:chExt cx="3534819" cy="3300987"/>
          </a:xfrm>
        </p:grpSpPr>
        <p:sp>
          <p:nvSpPr>
            <p:cNvPr id="64" name="직사각형 63"/>
            <p:cNvSpPr/>
            <p:nvPr/>
          </p:nvSpPr>
          <p:spPr>
            <a:xfrm>
              <a:off x="6159500" y="2463800"/>
              <a:ext cx="343535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108"/>
            <p:cNvSpPr/>
            <p:nvPr/>
          </p:nvSpPr>
          <p:spPr>
            <a:xfrm>
              <a:off x="6060031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497413" y="2370029"/>
            <a:ext cx="584515" cy="3300987"/>
            <a:chOff x="9497413" y="2370029"/>
            <a:chExt cx="584515" cy="3300987"/>
          </a:xfrm>
        </p:grpSpPr>
        <p:sp>
          <p:nvSpPr>
            <p:cNvPr id="67" name="직사각형 66"/>
            <p:cNvSpPr/>
            <p:nvPr/>
          </p:nvSpPr>
          <p:spPr>
            <a:xfrm>
              <a:off x="9594849" y="2463799"/>
              <a:ext cx="487079" cy="3207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108"/>
            <p:cNvSpPr/>
            <p:nvPr/>
          </p:nvSpPr>
          <p:spPr>
            <a:xfrm>
              <a:off x="9497413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69" name="텍스트 개체 틀 12"/>
          <p:cNvSpPr txBox="1"/>
          <p:nvPr/>
        </p:nvSpPr>
        <p:spPr>
          <a:xfrm>
            <a:off x="263936" y="92651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검색결과</a:t>
            </a:r>
          </a:p>
        </p:txBody>
      </p:sp>
    </p:spTree>
    <p:extLst>
      <p:ext uri="{BB962C8B-B14F-4D97-AF65-F5344CB8AC3E}">
        <p14:creationId xmlns:p14="http://schemas.microsoft.com/office/powerpoint/2010/main" val="17613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2544" y="164832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9401" y="16483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9401" y="26053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POPUP_03</a:t>
            </a:r>
            <a:endParaRPr lang="ko-KR" altLang="en-US" dirty="0"/>
          </a:p>
        </p:txBody>
      </p:sp>
      <p:sp>
        <p:nvSpPr>
          <p:cNvPr id="10" name="텍스트 개체 틀 12"/>
          <p:cNvSpPr txBox="1"/>
          <p:nvPr/>
        </p:nvSpPr>
        <p:spPr>
          <a:xfrm>
            <a:off x="251236" y="10671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제품별 상세 정보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C53D94-3497-8C9E-30E8-E3FFFA3F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9" y="1919707"/>
            <a:ext cx="3133708" cy="2683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89F080-84DB-25B9-FD0C-494980D0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90" y="2959492"/>
            <a:ext cx="3133709" cy="5149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F33E5-D74A-6F89-163B-4CACABC8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740" y="1981446"/>
            <a:ext cx="3170179" cy="66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C7779-4B08-9763-71F4-DCE106AE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64" y="4621539"/>
            <a:ext cx="3133707" cy="608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7FB55-2EC2-84D2-13B1-343EA2B307F4}"/>
              </a:ext>
            </a:extLst>
          </p:cNvPr>
          <p:cNvSpPr txBox="1"/>
          <p:nvPr/>
        </p:nvSpPr>
        <p:spPr>
          <a:xfrm>
            <a:off x="3355911" y="43438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POPUP_10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8F142F-5093-A455-00F6-5A96A2029AF4}"/>
              </a:ext>
            </a:extLst>
          </p:cNvPr>
          <p:cNvGrpSpPr/>
          <p:nvPr/>
        </p:nvGrpSpPr>
        <p:grpSpPr>
          <a:xfrm>
            <a:off x="6723651" y="1632858"/>
            <a:ext cx="5247885" cy="4839627"/>
            <a:chOff x="4006362" y="724993"/>
            <a:chExt cx="5247885" cy="48396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253CA6-7AFD-0B94-628B-7471BBC9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6362" y="724993"/>
              <a:ext cx="5247885" cy="28833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B1FBE3-37FC-6F56-EAA1-96E0964E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6362" y="3608323"/>
              <a:ext cx="5247885" cy="15159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488FA-41E4-F5C7-62CD-2D583F26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362" y="5124294"/>
              <a:ext cx="5247885" cy="44032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3A2622-6C87-C863-7E87-0080D97ECC7B}"/>
              </a:ext>
            </a:extLst>
          </p:cNvPr>
          <p:cNvGrpSpPr/>
          <p:nvPr/>
        </p:nvGrpSpPr>
        <p:grpSpPr>
          <a:xfrm>
            <a:off x="6943711" y="2146435"/>
            <a:ext cx="690695" cy="649457"/>
            <a:chOff x="5437731" y="2350979"/>
            <a:chExt cx="690695" cy="6494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148B0D3-206E-F28C-2B8C-677E050AA625}"/>
                </a:ext>
              </a:extLst>
            </p:cNvPr>
            <p:cNvSpPr/>
            <p:nvPr/>
          </p:nvSpPr>
          <p:spPr>
            <a:xfrm>
              <a:off x="5557736" y="2463800"/>
              <a:ext cx="570690" cy="5366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>
              <a:extLst>
                <a:ext uri="{FF2B5EF4-FFF2-40B4-BE49-F238E27FC236}">
                  <a16:creationId xmlns:a16="http://schemas.microsoft.com/office/drawing/2014/main" id="{21B58DC7-8C0C-1778-AF04-27A54E05F61F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55A9E0-34AC-D0C5-DF8B-CDE8EDA30BC7}"/>
              </a:ext>
            </a:extLst>
          </p:cNvPr>
          <p:cNvGrpSpPr/>
          <p:nvPr/>
        </p:nvGrpSpPr>
        <p:grpSpPr>
          <a:xfrm>
            <a:off x="7582494" y="2155197"/>
            <a:ext cx="1783435" cy="251589"/>
            <a:chOff x="5437731" y="2350979"/>
            <a:chExt cx="1783435" cy="2515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8390BA-4C17-FD6E-A378-16AEF0AEF74A}"/>
                </a:ext>
              </a:extLst>
            </p:cNvPr>
            <p:cNvSpPr/>
            <p:nvPr/>
          </p:nvSpPr>
          <p:spPr>
            <a:xfrm>
              <a:off x="5557736" y="2463800"/>
              <a:ext cx="1663430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108">
              <a:extLst>
                <a:ext uri="{FF2B5EF4-FFF2-40B4-BE49-F238E27FC236}">
                  <a16:creationId xmlns:a16="http://schemas.microsoft.com/office/drawing/2014/main" id="{146D75DA-EBCB-01F8-A1C6-8A093695B694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0841EB-65BC-494A-7A7B-40818A87EF2F}"/>
              </a:ext>
            </a:extLst>
          </p:cNvPr>
          <p:cNvGrpSpPr/>
          <p:nvPr/>
        </p:nvGrpSpPr>
        <p:grpSpPr>
          <a:xfrm>
            <a:off x="7582494" y="2305038"/>
            <a:ext cx="2736745" cy="326294"/>
            <a:chOff x="5437731" y="2350979"/>
            <a:chExt cx="2736745" cy="50382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17C02A1-00A4-4213-46DA-19CD03E438D5}"/>
                </a:ext>
              </a:extLst>
            </p:cNvPr>
            <p:cNvSpPr/>
            <p:nvPr/>
          </p:nvSpPr>
          <p:spPr>
            <a:xfrm>
              <a:off x="5557735" y="2450830"/>
              <a:ext cx="2616741" cy="403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>
              <a:extLst>
                <a:ext uri="{FF2B5EF4-FFF2-40B4-BE49-F238E27FC236}">
                  <a16:creationId xmlns:a16="http://schemas.microsoft.com/office/drawing/2014/main" id="{22C5CFA6-8244-1BCD-CA12-12D8CC3D20A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27D3B9-DBF1-DCF9-1161-4955E0E992F9}"/>
              </a:ext>
            </a:extLst>
          </p:cNvPr>
          <p:cNvGrpSpPr/>
          <p:nvPr/>
        </p:nvGrpSpPr>
        <p:grpSpPr>
          <a:xfrm>
            <a:off x="7582494" y="2582417"/>
            <a:ext cx="464693" cy="213474"/>
            <a:chOff x="5437731" y="2350979"/>
            <a:chExt cx="464693" cy="32962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579818-CCAD-1F44-BF8E-89F67D15F452}"/>
                </a:ext>
              </a:extLst>
            </p:cNvPr>
            <p:cNvSpPr/>
            <p:nvPr/>
          </p:nvSpPr>
          <p:spPr>
            <a:xfrm>
              <a:off x="5557736" y="2450832"/>
              <a:ext cx="344688" cy="229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08">
              <a:extLst>
                <a:ext uri="{FF2B5EF4-FFF2-40B4-BE49-F238E27FC236}">
                  <a16:creationId xmlns:a16="http://schemas.microsoft.com/office/drawing/2014/main" id="{8517D474-B670-304E-C271-30A41B3AB3B9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A4BE04-28E6-B9DB-EBA9-F529A77F4EF4}"/>
              </a:ext>
            </a:extLst>
          </p:cNvPr>
          <p:cNvGrpSpPr/>
          <p:nvPr/>
        </p:nvGrpSpPr>
        <p:grpSpPr>
          <a:xfrm>
            <a:off x="10253670" y="2151882"/>
            <a:ext cx="1258830" cy="251589"/>
            <a:chOff x="5437731" y="2350979"/>
            <a:chExt cx="1258830" cy="25158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E18F80-57D3-0CA7-FBD6-651F1C6B6E1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5C701B90-986E-02EB-C30A-C7C60FED1EC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F066B2-73FE-99AE-6110-1137FFD20227}"/>
              </a:ext>
            </a:extLst>
          </p:cNvPr>
          <p:cNvGrpSpPr/>
          <p:nvPr/>
        </p:nvGrpSpPr>
        <p:grpSpPr>
          <a:xfrm>
            <a:off x="10250459" y="2319634"/>
            <a:ext cx="1258830" cy="251589"/>
            <a:chOff x="5437731" y="2350979"/>
            <a:chExt cx="1258830" cy="2515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A7A6A5-818F-C212-6963-CE08FA916DAC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108">
              <a:extLst>
                <a:ext uri="{FF2B5EF4-FFF2-40B4-BE49-F238E27FC236}">
                  <a16:creationId xmlns:a16="http://schemas.microsoft.com/office/drawing/2014/main" id="{93178069-39B9-C8B4-B844-0C91BA761E40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9441C2-7C2B-F3FB-9B30-EBAF76CF2C4B}"/>
              </a:ext>
            </a:extLst>
          </p:cNvPr>
          <p:cNvGrpSpPr/>
          <p:nvPr/>
        </p:nvGrpSpPr>
        <p:grpSpPr>
          <a:xfrm>
            <a:off x="10252180" y="2418470"/>
            <a:ext cx="1258830" cy="251589"/>
            <a:chOff x="5437731" y="2350979"/>
            <a:chExt cx="1258830" cy="2515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2F48DA6-196A-87B0-B85C-666FEE9B714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108">
              <a:extLst>
                <a:ext uri="{FF2B5EF4-FFF2-40B4-BE49-F238E27FC236}">
                  <a16:creationId xmlns:a16="http://schemas.microsoft.com/office/drawing/2014/main" id="{2BE4AF20-D10A-00FB-3C54-4B0B6BE5184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10B1BC-BEFB-ED79-2888-4ABEC5D4C354}"/>
              </a:ext>
            </a:extLst>
          </p:cNvPr>
          <p:cNvGrpSpPr/>
          <p:nvPr/>
        </p:nvGrpSpPr>
        <p:grpSpPr>
          <a:xfrm>
            <a:off x="10256944" y="2524809"/>
            <a:ext cx="1258830" cy="251589"/>
            <a:chOff x="5437731" y="2350979"/>
            <a:chExt cx="1258830" cy="25158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FFEACDA-A400-B0FA-543D-EB1C99428950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108">
              <a:extLst>
                <a:ext uri="{FF2B5EF4-FFF2-40B4-BE49-F238E27FC236}">
                  <a16:creationId xmlns:a16="http://schemas.microsoft.com/office/drawing/2014/main" id="{D3918228-FD7E-4671-024B-23599EB3320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5EEF75-69A9-0D5D-D667-D25AC1944A26}"/>
              </a:ext>
            </a:extLst>
          </p:cNvPr>
          <p:cNvGrpSpPr/>
          <p:nvPr/>
        </p:nvGrpSpPr>
        <p:grpSpPr>
          <a:xfrm>
            <a:off x="6668750" y="2779248"/>
            <a:ext cx="4847024" cy="1782721"/>
            <a:chOff x="5437731" y="2350979"/>
            <a:chExt cx="4847024" cy="17827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696CEE-8B36-9645-BFF6-17382706E880}"/>
                </a:ext>
              </a:extLst>
            </p:cNvPr>
            <p:cNvSpPr/>
            <p:nvPr/>
          </p:nvSpPr>
          <p:spPr>
            <a:xfrm>
              <a:off x="5557736" y="2463799"/>
              <a:ext cx="4727019" cy="1669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108">
              <a:extLst>
                <a:ext uri="{FF2B5EF4-FFF2-40B4-BE49-F238E27FC236}">
                  <a16:creationId xmlns:a16="http://schemas.microsoft.com/office/drawing/2014/main" id="{E700D30E-7098-AF01-3CB7-91BD58FFCEA3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BE4000-A577-CCB6-3871-1F38A274620D}"/>
              </a:ext>
            </a:extLst>
          </p:cNvPr>
          <p:cNvGrpSpPr/>
          <p:nvPr/>
        </p:nvGrpSpPr>
        <p:grpSpPr>
          <a:xfrm>
            <a:off x="6497207" y="4416251"/>
            <a:ext cx="5018567" cy="1534351"/>
            <a:chOff x="5266188" y="2361527"/>
            <a:chExt cx="5018567" cy="153435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80BDD92-B2EA-6D22-0CA3-0261772C48F9}"/>
                </a:ext>
              </a:extLst>
            </p:cNvPr>
            <p:cNvSpPr/>
            <p:nvPr/>
          </p:nvSpPr>
          <p:spPr>
            <a:xfrm>
              <a:off x="5557736" y="2463800"/>
              <a:ext cx="4727019" cy="14320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108">
              <a:extLst>
                <a:ext uri="{FF2B5EF4-FFF2-40B4-BE49-F238E27FC236}">
                  <a16:creationId xmlns:a16="http://schemas.microsoft.com/office/drawing/2014/main" id="{70CB7645-64C3-A964-454C-58412569005F}"/>
                </a:ext>
              </a:extLst>
            </p:cNvPr>
            <p:cNvSpPr/>
            <p:nvPr/>
          </p:nvSpPr>
          <p:spPr>
            <a:xfrm>
              <a:off x="5266188" y="2361527"/>
              <a:ext cx="343086" cy="2524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chemeClr val="tx1"/>
                  </a:solidFill>
                </a:rPr>
                <a:t>10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F3DAC05-D534-130E-D6F5-921E5C10FF4C}"/>
              </a:ext>
            </a:extLst>
          </p:cNvPr>
          <p:cNvSpPr txBox="1"/>
          <p:nvPr/>
        </p:nvSpPr>
        <p:spPr>
          <a:xfrm>
            <a:off x="3369401" y="34475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POPUP_05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9F736E-85DE-59A5-1521-917A9E02D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214" y="3720635"/>
            <a:ext cx="3111705" cy="6503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AAFE198-70BD-A4F2-03C8-4FD60255C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59" y="1814016"/>
            <a:ext cx="2372989" cy="65031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D0500A-3BAC-E13B-CFB4-8D45684293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5265" y="2138738"/>
            <a:ext cx="2359243" cy="189554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697E6DC-DD86-9DE3-6700-14B648CDF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0912" y="1632858"/>
            <a:ext cx="5310034" cy="332840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6515D8C1-5C24-58CF-062D-DFD4CE43D7C0}"/>
              </a:ext>
            </a:extLst>
          </p:cNvPr>
          <p:cNvGrpSpPr/>
          <p:nvPr/>
        </p:nvGrpSpPr>
        <p:grpSpPr>
          <a:xfrm>
            <a:off x="6717671" y="1617650"/>
            <a:ext cx="5215823" cy="1251517"/>
            <a:chOff x="814744" y="4746171"/>
            <a:chExt cx="5215823" cy="125151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0811049-670F-3ECF-30C5-959D6B35DE57}"/>
                </a:ext>
              </a:extLst>
            </p:cNvPr>
            <p:cNvGrpSpPr/>
            <p:nvPr/>
          </p:nvGrpSpPr>
          <p:grpSpPr>
            <a:xfrm>
              <a:off x="814744" y="4770208"/>
              <a:ext cx="5215823" cy="1227480"/>
              <a:chOff x="1432275" y="135907"/>
              <a:chExt cx="5215823" cy="1227480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7F3D01A7-2F9E-7FCF-1832-D097C03F7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2275" y="135907"/>
                <a:ext cx="5215823" cy="122748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60C4697-7520-5452-6805-D6C0A3FCC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0594" y="160554"/>
                <a:ext cx="2441274" cy="665802"/>
              </a:xfrm>
              <a:prstGeom prst="rect">
                <a:avLst/>
              </a:prstGeom>
            </p:spPr>
          </p:pic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AABC7F-FFB1-3DC9-BAB6-9FC736A51898}"/>
                </a:ext>
              </a:extLst>
            </p:cNvPr>
            <p:cNvSpPr/>
            <p:nvPr/>
          </p:nvSpPr>
          <p:spPr>
            <a:xfrm>
              <a:off x="5171319" y="4746171"/>
              <a:ext cx="273300" cy="336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F0C539-2815-7825-4C57-A157255192F1}"/>
                </a:ext>
              </a:extLst>
            </p:cNvPr>
            <p:cNvSpPr/>
            <p:nvPr/>
          </p:nvSpPr>
          <p:spPr>
            <a:xfrm>
              <a:off x="2233063" y="4791391"/>
              <a:ext cx="2441274" cy="665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8C6A30-2D11-45BC-3359-93B4E0C1E395}"/>
                </a:ext>
              </a:extLst>
            </p:cNvPr>
            <p:cNvSpPr/>
            <p:nvPr/>
          </p:nvSpPr>
          <p:spPr>
            <a:xfrm>
              <a:off x="4537686" y="5666019"/>
              <a:ext cx="1052475" cy="2419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DC2862F-665B-A0EB-8293-47FDF7A9F3EE}"/>
                </a:ext>
              </a:extLst>
            </p:cNvPr>
            <p:cNvSpPr/>
            <p:nvPr/>
          </p:nvSpPr>
          <p:spPr>
            <a:xfrm>
              <a:off x="4537686" y="5801915"/>
              <a:ext cx="1052475" cy="106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108">
              <a:extLst>
                <a:ext uri="{FF2B5EF4-FFF2-40B4-BE49-F238E27FC236}">
                  <a16:creationId xmlns:a16="http://schemas.microsoft.com/office/drawing/2014/main" id="{29D8EAF2-F795-9972-7B30-706A1F984628}"/>
                </a:ext>
              </a:extLst>
            </p:cNvPr>
            <p:cNvSpPr/>
            <p:nvPr/>
          </p:nvSpPr>
          <p:spPr>
            <a:xfrm>
              <a:off x="5254870" y="5394588"/>
              <a:ext cx="707461" cy="3029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b="1">
                  <a:solidFill>
                    <a:schemeClr val="tx1"/>
                  </a:solidFill>
                </a:rPr>
                <a:t>POPUP_02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69C5A70B-7A69-4C0A-22CA-AB274735E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2175" y="1617649"/>
            <a:ext cx="5308771" cy="16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614" y="203197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3" y="2581930"/>
            <a:ext cx="3673158" cy="2232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7" y="1954703"/>
            <a:ext cx="3553845" cy="3197034"/>
          </a:xfrm>
          <a:prstGeom prst="rect">
            <a:avLst/>
          </a:prstGeom>
        </p:spPr>
      </p:pic>
      <p:sp>
        <p:nvSpPr>
          <p:cNvPr id="10" name="텍스트 개체 틀 12"/>
          <p:cNvSpPr txBox="1"/>
          <p:nvPr/>
        </p:nvSpPr>
        <p:spPr>
          <a:xfrm>
            <a:off x="435874" y="81214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로그인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18337" y="3258640"/>
            <a:ext cx="3032875" cy="493138"/>
            <a:chOff x="5277659" y="2942117"/>
            <a:chExt cx="3032875" cy="493138"/>
          </a:xfrm>
        </p:grpSpPr>
        <p:sp>
          <p:nvSpPr>
            <p:cNvPr id="12" name="직사각형 11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18337" y="3657523"/>
            <a:ext cx="3032875" cy="493138"/>
            <a:chOff x="5277659" y="2942117"/>
            <a:chExt cx="3032875" cy="493138"/>
          </a:xfrm>
        </p:grpSpPr>
        <p:sp>
          <p:nvSpPr>
            <p:cNvPr id="15" name="직사각형 14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18337" y="4071805"/>
            <a:ext cx="3032875" cy="493138"/>
            <a:chOff x="5277659" y="2942117"/>
            <a:chExt cx="3032875" cy="493138"/>
          </a:xfrm>
        </p:grpSpPr>
        <p:sp>
          <p:nvSpPr>
            <p:cNvPr id="18" name="직사각형 17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673" y="1775635"/>
            <a:ext cx="3553845" cy="376377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33B371-225C-3734-1EB1-1B439E3D60D5}"/>
              </a:ext>
            </a:extLst>
          </p:cNvPr>
          <p:cNvGrpSpPr/>
          <p:nvPr/>
        </p:nvGrpSpPr>
        <p:grpSpPr>
          <a:xfrm>
            <a:off x="5499401" y="3897837"/>
            <a:ext cx="3032875" cy="493138"/>
            <a:chOff x="5277659" y="2942117"/>
            <a:chExt cx="3032875" cy="4931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83BFE0-0158-13E3-8EDD-E2832D76ECD2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>
              <a:extLst>
                <a:ext uri="{FF2B5EF4-FFF2-40B4-BE49-F238E27FC236}">
                  <a16:creationId xmlns:a16="http://schemas.microsoft.com/office/drawing/2014/main" id="{336CA4B0-AABD-BDC0-DE05-9D8C04C12627}"/>
                </a:ext>
              </a:extLst>
            </p:cNvPr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686D3-DD17-FE39-9E7C-210DD916FA83}"/>
              </a:ext>
            </a:extLst>
          </p:cNvPr>
          <p:cNvGrpSpPr/>
          <p:nvPr/>
        </p:nvGrpSpPr>
        <p:grpSpPr>
          <a:xfrm>
            <a:off x="5631731" y="4769719"/>
            <a:ext cx="932687" cy="493138"/>
            <a:chOff x="5277659" y="2942117"/>
            <a:chExt cx="3032875" cy="493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DF516-018C-26C8-8874-6D2898DECA45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>
              <a:extLst>
                <a:ext uri="{FF2B5EF4-FFF2-40B4-BE49-F238E27FC236}">
                  <a16:creationId xmlns:a16="http://schemas.microsoft.com/office/drawing/2014/main" id="{C0784477-C587-8757-B27D-0F1A6671699B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CF05B03-5153-F3AE-B9C0-34D263584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656" y="1779158"/>
            <a:ext cx="3705350" cy="39686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DA6B92-2E66-8938-FB90-CEF8A01B8A8D}"/>
              </a:ext>
            </a:extLst>
          </p:cNvPr>
          <p:cNvGrpSpPr/>
          <p:nvPr/>
        </p:nvGrpSpPr>
        <p:grpSpPr>
          <a:xfrm>
            <a:off x="6605113" y="4788227"/>
            <a:ext cx="1004361" cy="493138"/>
            <a:chOff x="5277659" y="2942117"/>
            <a:chExt cx="3032875" cy="49313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C38221-8B6E-3EB3-C956-E14F48B30DA6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108">
              <a:extLst>
                <a:ext uri="{FF2B5EF4-FFF2-40B4-BE49-F238E27FC236}">
                  <a16:creationId xmlns:a16="http://schemas.microsoft.com/office/drawing/2014/main" id="{A6D42D43-12EA-DA5D-4B57-34406CAC5D6C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09BA7E7-5E56-E42B-D914-3FBA4EE31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336" y="1666167"/>
            <a:ext cx="3827669" cy="442887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E50927-0223-26F5-5DC4-0A7806A5B1C8}"/>
              </a:ext>
            </a:extLst>
          </p:cNvPr>
          <p:cNvGrpSpPr/>
          <p:nvPr/>
        </p:nvGrpSpPr>
        <p:grpSpPr>
          <a:xfrm>
            <a:off x="7582102" y="4796270"/>
            <a:ext cx="858533" cy="451488"/>
            <a:chOff x="5277659" y="2942117"/>
            <a:chExt cx="2592518" cy="45148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D021B8-D1F7-8831-9562-E3364375C631}"/>
                </a:ext>
              </a:extLst>
            </p:cNvPr>
            <p:cNvSpPr/>
            <p:nvPr/>
          </p:nvSpPr>
          <p:spPr>
            <a:xfrm>
              <a:off x="5409989" y="3038138"/>
              <a:ext cx="2460188" cy="355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860382C7-DDAF-A35C-3661-7EFFA14A39C6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21B2C4E-8439-5141-8B27-ED7F33CAE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335" y="1657577"/>
            <a:ext cx="3827669" cy="48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936" y="17833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SCREEN_05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1437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696D2-42F1-B72B-827F-481A4A4D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3" y="2208987"/>
            <a:ext cx="3551228" cy="24081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3E75A-9103-B822-BD90-C02F4DD5431A}"/>
              </a:ext>
            </a:extLst>
          </p:cNvPr>
          <p:cNvSpPr txBox="1"/>
          <p:nvPr/>
        </p:nvSpPr>
        <p:spPr>
          <a:xfrm>
            <a:off x="371933" y="47360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1456BA-04E2-B258-5DE9-CDE13335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7" y="5224408"/>
            <a:ext cx="3606658" cy="110459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301340" y="1783346"/>
            <a:ext cx="3869519" cy="4118987"/>
            <a:chOff x="5368265" y="1657716"/>
            <a:chExt cx="3869519" cy="4118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F20B56-9173-59BE-E7F1-DF9881F3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8265" y="1657716"/>
              <a:ext cx="3869519" cy="4118987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569615" y="3170299"/>
              <a:ext cx="3284239" cy="513679"/>
              <a:chOff x="5437731" y="2350979"/>
              <a:chExt cx="3284239" cy="51367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569615" y="3585433"/>
              <a:ext cx="3284239" cy="513679"/>
              <a:chOff x="5437731" y="2350979"/>
              <a:chExt cx="3284239" cy="51367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569615" y="4009094"/>
              <a:ext cx="3284239" cy="513679"/>
              <a:chOff x="5437731" y="2350979"/>
              <a:chExt cx="3284239" cy="513679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569615" y="4475240"/>
              <a:ext cx="3284239" cy="603811"/>
              <a:chOff x="5437731" y="2350979"/>
              <a:chExt cx="3284239" cy="603811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5563576" y="2525347"/>
                <a:ext cx="3158394" cy="4294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331953" y="1783346"/>
            <a:ext cx="3853595" cy="4420961"/>
            <a:chOff x="5317263" y="1783345"/>
            <a:chExt cx="3853595" cy="442096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DEFBFE-FA15-0BBF-CC7C-262EA76A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7263" y="1783345"/>
              <a:ext cx="3853595" cy="4420961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628535" y="4617116"/>
              <a:ext cx="3158394" cy="4883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01340" y="1783346"/>
            <a:ext cx="3869520" cy="4634366"/>
            <a:chOff x="5272972" y="1783344"/>
            <a:chExt cx="3869520" cy="46343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7ED98-ABC5-3F04-F1FA-DC54A57C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2972" y="1783344"/>
              <a:ext cx="3869519" cy="330220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72972" y="4901168"/>
              <a:ext cx="3869520" cy="1516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6728" y="193134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SCREEN_07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303988" y="9528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비밀번호 찾기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C29AD5-66E1-ECF4-BDBD-0BAFEB22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88" y="2300680"/>
            <a:ext cx="3635055" cy="2789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57988" y="50898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2EFEE1-2064-A350-19EB-218D3F86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9" y="5411443"/>
            <a:ext cx="3693732" cy="71630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084744" y="1450064"/>
            <a:ext cx="3864848" cy="4508096"/>
            <a:chOff x="5084744" y="1450064"/>
            <a:chExt cx="3864848" cy="45080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25BF58-5C11-29F3-FE9B-31BC1D77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744" y="1450064"/>
              <a:ext cx="3864848" cy="450809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5374099" y="2840414"/>
              <a:ext cx="3284239" cy="513679"/>
              <a:chOff x="5502690" y="3295929"/>
              <a:chExt cx="3284239" cy="51367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7668696" y="3382327"/>
              <a:ext cx="989642" cy="249719"/>
              <a:chOff x="7797287" y="3496674"/>
              <a:chExt cx="989642" cy="249719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7953745" y="3496674"/>
                <a:ext cx="833184" cy="2497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7797287" y="3501225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74099" y="3425461"/>
              <a:ext cx="3284239" cy="513679"/>
              <a:chOff x="5502690" y="3295929"/>
              <a:chExt cx="3284239" cy="51367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374099" y="3811542"/>
              <a:ext cx="3284239" cy="513679"/>
              <a:chOff x="5502690" y="3295929"/>
              <a:chExt cx="3284239" cy="513679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366439" y="4245702"/>
              <a:ext cx="3284239" cy="513679"/>
              <a:chOff x="5502690" y="3295929"/>
              <a:chExt cx="3284239" cy="51367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353108" y="4635902"/>
              <a:ext cx="3284239" cy="639484"/>
              <a:chOff x="5502690" y="3295929"/>
              <a:chExt cx="3284239" cy="51367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090917" y="1375661"/>
            <a:ext cx="3858675" cy="5063804"/>
            <a:chOff x="9519910" y="665724"/>
            <a:chExt cx="3858675" cy="5063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233500-CCA1-E7E9-02D4-908E72A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9910" y="665724"/>
              <a:ext cx="3858675" cy="506380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9870050" y="4165980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084744" y="1416327"/>
            <a:ext cx="3849351" cy="4452441"/>
            <a:chOff x="9211783" y="1696674"/>
            <a:chExt cx="3849351" cy="4452441"/>
          </a:xfrm>
        </p:grpSpPr>
        <p:grpSp>
          <p:nvGrpSpPr>
            <p:cNvPr id="5" name="그룹 4"/>
            <p:cNvGrpSpPr/>
            <p:nvPr/>
          </p:nvGrpSpPr>
          <p:grpSpPr>
            <a:xfrm>
              <a:off x="9211783" y="1696674"/>
              <a:ext cx="3849351" cy="4452441"/>
              <a:chOff x="9163055" y="1919783"/>
              <a:chExt cx="3849351" cy="445244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D274FF9-C959-7A8F-A550-5FBF925D8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3055" y="1919783"/>
                <a:ext cx="3849351" cy="2925087"/>
              </a:xfrm>
              <a:prstGeom prst="rect">
                <a:avLst/>
              </a:prstGeom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9163055" y="4844869"/>
                <a:ext cx="3849351" cy="1527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9508534" y="3108998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9835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SCREEN_09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04980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49196" y="517557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7069E-5FF1-8CE2-269A-37753E99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6" y="2310986"/>
            <a:ext cx="3292125" cy="2720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51E23-7614-5CEF-B506-A31D6C2A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6" y="5443289"/>
            <a:ext cx="3292125" cy="38103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5942485" y="1466049"/>
            <a:ext cx="3366993" cy="4366647"/>
            <a:chOff x="4412503" y="1039593"/>
            <a:chExt cx="3366993" cy="436664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718688" y="2432908"/>
              <a:ext cx="872737" cy="469694"/>
              <a:chOff x="5437731" y="2350979"/>
              <a:chExt cx="872737" cy="46969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773269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936571" y="1447547"/>
            <a:ext cx="3372907" cy="4502184"/>
            <a:chOff x="8291844" y="-698891"/>
            <a:chExt cx="3372907" cy="4502184"/>
          </a:xfrm>
        </p:grpSpPr>
        <p:grpSp>
          <p:nvGrpSpPr>
            <p:cNvPr id="3" name="그룹 2"/>
            <p:cNvGrpSpPr/>
            <p:nvPr/>
          </p:nvGrpSpPr>
          <p:grpSpPr>
            <a:xfrm>
              <a:off x="8291844" y="-698891"/>
              <a:ext cx="3372907" cy="4502184"/>
              <a:chOff x="10041995" y="-82923"/>
              <a:chExt cx="3372907" cy="450218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CD028D-D592-1601-675C-8B487102B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1995" y="-82923"/>
                <a:ext cx="3372907" cy="4502184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0208216" y="1732683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8549008" y="2872851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29067" y="1466049"/>
            <a:ext cx="3380411" cy="4502184"/>
            <a:chOff x="6383064" y="5175574"/>
            <a:chExt cx="3380411" cy="4502184"/>
          </a:xfrm>
        </p:grpSpPr>
        <p:grpSp>
          <p:nvGrpSpPr>
            <p:cNvPr id="2" name="그룹 1"/>
            <p:cNvGrpSpPr/>
            <p:nvPr/>
          </p:nvGrpSpPr>
          <p:grpSpPr>
            <a:xfrm>
              <a:off x="6383064" y="5175574"/>
              <a:ext cx="3380411" cy="4502184"/>
              <a:chOff x="9716814" y="1844685"/>
              <a:chExt cx="3380411" cy="450218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D9CA6DF-BF96-A6FD-9EB9-BE5BE60F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6814" y="1844685"/>
                <a:ext cx="3380411" cy="450218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9970091" y="3625855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6636341" y="8758068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946413" y="1447547"/>
            <a:ext cx="3363065" cy="4839756"/>
            <a:chOff x="10136515" y="1256244"/>
            <a:chExt cx="3363065" cy="4839756"/>
          </a:xfrm>
        </p:grpSpPr>
        <p:grpSp>
          <p:nvGrpSpPr>
            <p:cNvPr id="4" name="그룹 3"/>
            <p:cNvGrpSpPr/>
            <p:nvPr/>
          </p:nvGrpSpPr>
          <p:grpSpPr>
            <a:xfrm>
              <a:off x="10136515" y="1256244"/>
              <a:ext cx="3363064" cy="2611898"/>
              <a:chOff x="9918626" y="4225741"/>
              <a:chExt cx="3363064" cy="261189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207ADF-01AB-FB6E-DFD7-AECDEAF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8626" y="4225741"/>
                <a:ext cx="3363064" cy="2611898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0198691" y="5626582"/>
                <a:ext cx="2802934" cy="46941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10136516" y="3855332"/>
              <a:ext cx="3363064" cy="2240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6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74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조원소개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76412" y="1939759"/>
            <a:ext cx="2015230" cy="21395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61746" y="1948627"/>
            <a:ext cx="2015230" cy="2139519"/>
          </a:xfrm>
          <a:prstGeom prst="roundRect">
            <a:avLst/>
          </a:prstGeom>
          <a:solidFill>
            <a:srgbClr val="BBE30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91078" y="1939758"/>
            <a:ext cx="2015230" cy="2139519"/>
          </a:xfrm>
          <a:prstGeom prst="roundRect">
            <a:avLst/>
          </a:prstGeom>
          <a:solidFill>
            <a:srgbClr val="AD57A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3254" y="1939760"/>
            <a:ext cx="2015230" cy="2139519"/>
          </a:xfrm>
          <a:prstGeom prst="round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02500" y="1939761"/>
            <a:ext cx="2015230" cy="2139519"/>
          </a:xfrm>
          <a:prstGeom prst="round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79" y="2228690"/>
            <a:ext cx="1926071" cy="17174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8" y="2007013"/>
            <a:ext cx="3617288" cy="20227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622">
            <a:off x="7451582" y="2083864"/>
            <a:ext cx="1957469" cy="1878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1" y="1462782"/>
            <a:ext cx="2467476" cy="32492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04" y="2085177"/>
            <a:ext cx="1927560" cy="1994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9917" y="4317730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김담향</a:t>
            </a:r>
            <a:endParaRPr lang="ko-KR" altLang="en-US" sz="2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5246" y="435935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임태환</a:t>
            </a:r>
            <a:endParaRPr lang="ko-KR" altLang="en-US" sz="2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40606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조가영</a:t>
            </a:r>
            <a:endParaRPr lang="ko-KR" altLang="en-US" sz="2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46774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김동일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22949" y="4378785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김나영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69495" y="5093333"/>
            <a:ext cx="15112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BACK END</a:t>
            </a:r>
            <a:endParaRPr lang="ko-KR" altLang="en-US" sz="2500" dirty="0"/>
          </a:p>
        </p:txBody>
      </p:sp>
      <p:sp>
        <p:nvSpPr>
          <p:cNvPr id="29" name="TextBox 28"/>
          <p:cNvSpPr txBox="1"/>
          <p:nvPr/>
        </p:nvSpPr>
        <p:spPr>
          <a:xfrm>
            <a:off x="644936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0" name="TextBox 29"/>
          <p:cNvSpPr txBox="1"/>
          <p:nvPr/>
        </p:nvSpPr>
        <p:spPr>
          <a:xfrm>
            <a:off x="9942684" y="5093333"/>
            <a:ext cx="17636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DOCUMENT</a:t>
            </a:r>
            <a:endParaRPr lang="ko-KR" altLang="en-US" sz="2500" dirty="0"/>
          </a:p>
        </p:txBody>
      </p:sp>
      <p:sp>
        <p:nvSpPr>
          <p:cNvPr id="31" name="TextBox 30"/>
          <p:cNvSpPr txBox="1"/>
          <p:nvPr/>
        </p:nvSpPr>
        <p:spPr>
          <a:xfrm>
            <a:off x="5294513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2" name="TextBox 31"/>
          <p:cNvSpPr txBox="1"/>
          <p:nvPr/>
        </p:nvSpPr>
        <p:spPr>
          <a:xfrm>
            <a:off x="7528632" y="5097120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882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0036" y="21726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87296" y="11941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회원정보수정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1A01A-29A3-B7D7-1377-DD848C1A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28" y="2172647"/>
            <a:ext cx="5404567" cy="3111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4F9E51-0B96-6534-AF78-C3A1DA919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6"/>
          <a:stretch/>
        </p:blipFill>
        <p:spPr>
          <a:xfrm>
            <a:off x="874621" y="2547262"/>
            <a:ext cx="3284505" cy="1940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FBEB3-6063-82EB-26BF-ECA47BDA46E5}"/>
              </a:ext>
            </a:extLst>
          </p:cNvPr>
          <p:cNvSpPr txBox="1"/>
          <p:nvPr/>
        </p:nvSpPr>
        <p:spPr>
          <a:xfrm>
            <a:off x="810036" y="48434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4F2B9E-CC56-2644-770E-407F6E898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1" y="5275548"/>
            <a:ext cx="3246401" cy="7392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57203" y="2922176"/>
            <a:ext cx="3508717" cy="41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08"/>
          <p:cNvSpPr/>
          <p:nvPr/>
        </p:nvSpPr>
        <p:spPr>
          <a:xfrm>
            <a:off x="5488479" y="2917018"/>
            <a:ext cx="268724" cy="223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88479" y="3362592"/>
            <a:ext cx="3777441" cy="415384"/>
            <a:chOff x="5640879" y="3074576"/>
            <a:chExt cx="3777441" cy="415384"/>
          </a:xfrm>
        </p:grpSpPr>
        <p:sp>
          <p:nvSpPr>
            <p:cNvPr id="16" name="직사각형 15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488479" y="3771299"/>
            <a:ext cx="3777441" cy="415384"/>
            <a:chOff x="5640879" y="3074576"/>
            <a:chExt cx="3777441" cy="415384"/>
          </a:xfrm>
        </p:grpSpPr>
        <p:sp>
          <p:nvSpPr>
            <p:cNvPr id="20" name="직사각형 19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88479" y="4180006"/>
            <a:ext cx="3777441" cy="415384"/>
            <a:chOff x="5640879" y="3074576"/>
            <a:chExt cx="3777441" cy="415384"/>
          </a:xfrm>
        </p:grpSpPr>
        <p:sp>
          <p:nvSpPr>
            <p:cNvPr id="25" name="직사각형 24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88479" y="4572877"/>
            <a:ext cx="3777441" cy="415384"/>
            <a:chOff x="5640879" y="3074576"/>
            <a:chExt cx="3777441" cy="415384"/>
          </a:xfrm>
        </p:grpSpPr>
        <p:sp>
          <p:nvSpPr>
            <p:cNvPr id="28" name="직사각형 27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9D1AACD-9E0F-EDF6-4DBD-76B3E8832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479" y="223005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8265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8480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구매내역조회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C8DE39-99C5-7BD9-0804-6E2BFE2F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2195904"/>
            <a:ext cx="3254022" cy="162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1BD7CA-A1E8-415E-157F-A23C3970DC73}"/>
              </a:ext>
            </a:extLst>
          </p:cNvPr>
          <p:cNvSpPr txBox="1"/>
          <p:nvPr/>
        </p:nvSpPr>
        <p:spPr>
          <a:xfrm>
            <a:off x="633589" y="42672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27E160-8A40-FDAE-8541-D5FC79E4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85" y="4601717"/>
            <a:ext cx="3238781" cy="150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8ADA55-3D8A-518A-CDAF-17C241C5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" y="3781425"/>
            <a:ext cx="3284505" cy="51058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14900" y="2011238"/>
            <a:ext cx="5956286" cy="2690093"/>
            <a:chOff x="5000625" y="1891137"/>
            <a:chExt cx="5956286" cy="269009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F0CB0F-E00B-0FB2-BD9A-A2288645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5" y="1891137"/>
              <a:ext cx="5956286" cy="269009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98328" y="3236183"/>
              <a:ext cx="4664848" cy="1031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CF06731-AA43-249C-15CB-D1D6C373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794" y="3000101"/>
            <a:ext cx="4640657" cy="16364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4947918" y="2011238"/>
            <a:ext cx="5946131" cy="3359588"/>
            <a:chOff x="6715755" y="2982413"/>
            <a:chExt cx="5946131" cy="33595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7245BC-D0BB-E381-2E1E-EABCDD5D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755" y="2982413"/>
              <a:ext cx="5946131" cy="335958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274517" y="3402403"/>
              <a:ext cx="4623958" cy="2708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5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5586" y="19408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42846" y="9623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내가 쓴 리뷰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F003D7-B724-BEA4-C3B5-D875940C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59" y="2318248"/>
            <a:ext cx="3238781" cy="1577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630CC8-5D04-E4AC-502B-681FC3EC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9" y="3906662"/>
            <a:ext cx="3246401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54C56-1DB4-2572-1DDA-BE34404D858A}"/>
              </a:ext>
            </a:extLst>
          </p:cNvPr>
          <p:cNvSpPr txBox="1"/>
          <p:nvPr/>
        </p:nvSpPr>
        <p:spPr>
          <a:xfrm>
            <a:off x="765586" y="46116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16B02-0F36-E764-3CA7-1FAFA18F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7" y="4980975"/>
            <a:ext cx="3261643" cy="48010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67204" y="1860324"/>
            <a:ext cx="6142087" cy="2493323"/>
            <a:chOff x="4967204" y="1860324"/>
            <a:chExt cx="6142087" cy="24933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12B203-B597-371B-C8A5-4986FD08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7204" y="1860324"/>
              <a:ext cx="6142087" cy="249332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29679" y="3115991"/>
              <a:ext cx="4904945" cy="932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C0E3F75-0094-FC42-614C-6EA38A9F8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83" y="3040023"/>
            <a:ext cx="6149707" cy="35751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334624" y="4048125"/>
            <a:ext cx="647701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D40DBC-8BB4-EA9D-A461-CD7808A67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640" y="199564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115" y="1969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460375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상품검색내역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E869A-E535-5B17-0345-2F902EA6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8" y="2338779"/>
            <a:ext cx="3254022" cy="1638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83516-0A80-F451-EE1B-A9012B5E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8" y="4015321"/>
            <a:ext cx="3223539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09A3D-C3E5-4D7A-DA82-3CB73F1F527E}"/>
              </a:ext>
            </a:extLst>
          </p:cNvPr>
          <p:cNvSpPr txBox="1"/>
          <p:nvPr/>
        </p:nvSpPr>
        <p:spPr>
          <a:xfrm>
            <a:off x="683115" y="46402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POPUP_08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50F299-0701-48E6-0A2B-05946A3F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8" y="4959338"/>
            <a:ext cx="3254022" cy="5105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91781" y="1992627"/>
            <a:ext cx="5897046" cy="2495175"/>
            <a:chOff x="4691781" y="1992627"/>
            <a:chExt cx="5897046" cy="2495175"/>
          </a:xfrm>
        </p:grpSpPr>
        <p:grpSp>
          <p:nvGrpSpPr>
            <p:cNvPr id="2" name="그룹 1"/>
            <p:cNvGrpSpPr/>
            <p:nvPr/>
          </p:nvGrpSpPr>
          <p:grpSpPr>
            <a:xfrm>
              <a:off x="4691781" y="1992627"/>
              <a:ext cx="5897046" cy="2495175"/>
              <a:chOff x="4939431" y="1793609"/>
              <a:chExt cx="5897046" cy="24951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3026"/>
              <a:stretch/>
            </p:blipFill>
            <p:spPr>
              <a:xfrm>
                <a:off x="4939431" y="1793609"/>
                <a:ext cx="5897046" cy="89244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0990"/>
              <a:stretch/>
            </p:blipFill>
            <p:spPr>
              <a:xfrm>
                <a:off x="4939431" y="2667243"/>
                <a:ext cx="5897046" cy="1621541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5250246" y="3191127"/>
              <a:ext cx="4598603" cy="992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C3A1485-AFD2-BB8F-8A02-ED742178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38" y="2976969"/>
            <a:ext cx="5866563" cy="24625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9839051" y="3849308"/>
            <a:ext cx="661489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8FC55D-CDA5-465E-176F-2114271C7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486" y="2032787"/>
            <a:ext cx="417612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4136" y="153226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SCREEN_13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371396" y="97283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장바구니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DF74-99AF-F41D-A35C-E47B80D6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" y="1799798"/>
            <a:ext cx="3082634" cy="24620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BFB2C5-63AD-34B2-3226-6469919F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9" y="4284661"/>
            <a:ext cx="3045755" cy="22843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360189" y="694266"/>
            <a:ext cx="6025849" cy="6163733"/>
            <a:chOff x="5360189" y="694266"/>
            <a:chExt cx="6025849" cy="61637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5DFFDD-DDC6-EB39-D9A8-0070D36A8AF9}"/>
                </a:ext>
              </a:extLst>
            </p:cNvPr>
            <p:cNvGrpSpPr/>
            <p:nvPr/>
          </p:nvGrpSpPr>
          <p:grpSpPr>
            <a:xfrm>
              <a:off x="5360189" y="694266"/>
              <a:ext cx="6025849" cy="6163733"/>
              <a:chOff x="3842539" y="152185"/>
              <a:chExt cx="5917413" cy="60388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D45F12B-CB42-CC6C-6425-F92AA42C7C12}"/>
                  </a:ext>
                </a:extLst>
              </p:cNvPr>
              <p:cNvSpPr/>
              <p:nvPr/>
            </p:nvSpPr>
            <p:spPr>
              <a:xfrm>
                <a:off x="3842539" y="152185"/>
                <a:ext cx="5917413" cy="60388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6F9E717-E60C-6607-E6F1-E6E8F738A2C9}"/>
                  </a:ext>
                </a:extLst>
              </p:cNvPr>
              <p:cNvGrpSpPr/>
              <p:nvPr/>
            </p:nvGrpSpPr>
            <p:grpSpPr>
              <a:xfrm>
                <a:off x="3842539" y="519176"/>
                <a:ext cx="5917413" cy="5671859"/>
                <a:chOff x="756439" y="506476"/>
                <a:chExt cx="5917413" cy="5671859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06725AB-45D5-DE8E-AC07-4E33597D9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490" y="5387738"/>
                  <a:ext cx="5771362" cy="790597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2F38733-0431-FFC5-D094-E2133D697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5966" y="506476"/>
                  <a:ext cx="4825134" cy="3026065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209C348-3608-B696-9220-9EC0115A3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7618"/>
                <a:stretch/>
              </p:blipFill>
              <p:spPr>
                <a:xfrm>
                  <a:off x="1594716" y="3513491"/>
                  <a:ext cx="4342534" cy="965167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0F03C38-54C1-9C78-8581-A5E4AF901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4350" b="3507"/>
                <a:stretch/>
              </p:blipFill>
              <p:spPr>
                <a:xfrm>
                  <a:off x="756439" y="4432300"/>
                  <a:ext cx="5771362" cy="107950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직사각형 6"/>
            <p:cNvSpPr/>
            <p:nvPr/>
          </p:nvSpPr>
          <p:spPr>
            <a:xfrm>
              <a:off x="7245153" y="189753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492536" y="1357076"/>
            <a:ext cx="1060056" cy="501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2929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216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7936" y="13803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SCREEN_14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295196" y="820936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상품 구매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3321DF-B38E-9460-7847-078C6123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3" y="1750700"/>
            <a:ext cx="3177353" cy="2434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DA959-664A-AA1E-7468-A6CD6A6B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76" y="1656549"/>
            <a:ext cx="7080280" cy="3557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99695-AE03-AAE6-42FA-778C5C4D310C}"/>
              </a:ext>
            </a:extLst>
          </p:cNvPr>
          <p:cNvSpPr txBox="1"/>
          <p:nvPr/>
        </p:nvSpPr>
        <p:spPr>
          <a:xfrm>
            <a:off x="517936" y="55039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6DF4C-E6FF-F139-7A37-7BC7EF0D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2" y="5821121"/>
            <a:ext cx="3177353" cy="61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5BF51-9EF8-B6B3-FB8E-3C304F9985F9}"/>
              </a:ext>
            </a:extLst>
          </p:cNvPr>
          <p:cNvSpPr txBox="1"/>
          <p:nvPr/>
        </p:nvSpPr>
        <p:spPr>
          <a:xfrm>
            <a:off x="517936" y="4175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POPUP_07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AB9455-21A1-39E7-923C-C661D090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6" y="4492168"/>
            <a:ext cx="3199329" cy="96911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4704" y="2190688"/>
            <a:ext cx="4840558" cy="469694"/>
            <a:chOff x="6131350" y="2880937"/>
            <a:chExt cx="2142331" cy="469694"/>
          </a:xfrm>
        </p:grpSpPr>
        <p:sp>
          <p:nvSpPr>
            <p:cNvPr id="18" name="직사각형 17"/>
            <p:cNvSpPr/>
            <p:nvPr/>
          </p:nvSpPr>
          <p:spPr>
            <a:xfrm>
              <a:off x="6230818" y="2993758"/>
              <a:ext cx="2042863" cy="356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04704" y="2914802"/>
            <a:ext cx="4840558" cy="1859421"/>
            <a:chOff x="6131350" y="2880937"/>
            <a:chExt cx="2142331" cy="1859421"/>
          </a:xfrm>
        </p:grpSpPr>
        <p:sp>
          <p:nvSpPr>
            <p:cNvPr id="24" name="직사각형 23"/>
            <p:cNvSpPr/>
            <p:nvPr/>
          </p:nvSpPr>
          <p:spPr>
            <a:xfrm>
              <a:off x="6230818" y="2993758"/>
              <a:ext cx="2042863" cy="1746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67159" y="4758891"/>
            <a:ext cx="1742734" cy="340647"/>
            <a:chOff x="6131350" y="2880937"/>
            <a:chExt cx="771298" cy="340647"/>
          </a:xfrm>
        </p:grpSpPr>
        <p:sp>
          <p:nvSpPr>
            <p:cNvPr id="30" name="직사각형 29"/>
            <p:cNvSpPr/>
            <p:nvPr/>
          </p:nvSpPr>
          <p:spPr>
            <a:xfrm>
              <a:off x="6230818" y="2993758"/>
              <a:ext cx="671830" cy="2278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118CA4E-F178-E453-E6AA-73B08F505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05" y="2664491"/>
            <a:ext cx="4168501" cy="11507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246" y="2303509"/>
            <a:ext cx="2376498" cy="22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텍스트 개체 틀 12"/>
          <p:cNvSpPr txBox="1"/>
          <p:nvPr/>
        </p:nvSpPr>
        <p:spPr>
          <a:xfrm>
            <a:off x="266621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/>
              <a:t>POPUP_09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716A-1A6B-4481-9FD2-9A50D3A00CB5}"/>
              </a:ext>
            </a:extLst>
          </p:cNvPr>
          <p:cNvSpPr txBox="1"/>
          <p:nvPr/>
        </p:nvSpPr>
        <p:spPr>
          <a:xfrm>
            <a:off x="631825" y="1607235"/>
            <a:ext cx="1130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로그인</a:t>
            </a:r>
            <a:r>
              <a:rPr lang="en-US" altLang="ko-KR" sz="1800"/>
              <a:t> / </a:t>
            </a:r>
            <a:r>
              <a:rPr lang="ko-KR" altLang="en-US" sz="1800"/>
              <a:t>아이디 찾기 </a:t>
            </a:r>
            <a:r>
              <a:rPr lang="en-US" altLang="ko-KR" sz="1800"/>
              <a:t>/ </a:t>
            </a:r>
            <a:r>
              <a:rPr lang="ko-KR" altLang="en-US" sz="1800"/>
              <a:t>비밀번호 찾기 </a:t>
            </a:r>
            <a:r>
              <a:rPr lang="en-US" altLang="ko-KR" sz="1800"/>
              <a:t>/ </a:t>
            </a:r>
            <a:r>
              <a:rPr lang="ko-KR" altLang="en-US" sz="1800"/>
              <a:t>회원가입 </a:t>
            </a:r>
            <a:r>
              <a:rPr lang="en-US" altLang="ko-KR" sz="1800"/>
              <a:t>/ </a:t>
            </a:r>
            <a:r>
              <a:rPr lang="ko-KR" altLang="en-US" sz="1800"/>
              <a:t>마이페이지</a:t>
            </a:r>
            <a:r>
              <a:rPr lang="en-US" altLang="ko-KR" sz="1800"/>
              <a:t>(</a:t>
            </a:r>
            <a:r>
              <a:rPr lang="ko-KR" altLang="en-US" sz="1800"/>
              <a:t>회원정보수정</a:t>
            </a:r>
            <a:r>
              <a:rPr lang="en-US" altLang="ko-KR" sz="1800"/>
              <a:t>)) </a:t>
            </a:r>
            <a:r>
              <a:rPr lang="ko-KR" altLang="en-US" sz="1800" baseline="0"/>
              <a:t>공백 입력시 데이터 유효성 검사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BE89B1-D35E-BE17-4C5B-52F24E4C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8"/>
          <a:stretch/>
        </p:blipFill>
        <p:spPr>
          <a:xfrm>
            <a:off x="898525" y="2463669"/>
            <a:ext cx="3294671" cy="3010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63993E-CC6C-A04E-483A-60BC2175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79"/>
          <a:stretch/>
        </p:blipFill>
        <p:spPr>
          <a:xfrm>
            <a:off x="8417904" y="2419219"/>
            <a:ext cx="3453422" cy="301016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22053" y="2218524"/>
            <a:ext cx="3366993" cy="4366647"/>
            <a:chOff x="4412503" y="1039593"/>
            <a:chExt cx="3366993" cy="436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3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4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3548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웹 시연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95528" y="44665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요구사항 </a:t>
            </a:r>
            <a:r>
              <a:rPr lang="ko-KR" altLang="en-US">
                <a:solidFill>
                  <a:schemeClr val="bg1"/>
                </a:solidFill>
              </a:rPr>
              <a:t>정의서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DB </a:t>
            </a:r>
            <a:r>
              <a:rPr lang="ko-KR" altLang="en-US">
                <a:solidFill>
                  <a:schemeClr val="bg1"/>
                </a:solidFill>
              </a:rPr>
              <a:t>설계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논리모델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물리모델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프로그램 목록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요구사항 추적표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화면정의서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6033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942912" y="3838251"/>
            <a:ext cx="9676968" cy="2838450"/>
            <a:chOff x="1324407" y="365127"/>
            <a:chExt cx="9655584" cy="3494142"/>
          </a:xfrm>
        </p:grpSpPr>
        <p:cxnSp>
          <p:nvCxnSpPr>
            <p:cNvPr id="33" name="직선 연결선 32"/>
            <p:cNvCxnSpPr/>
            <p:nvPr/>
          </p:nvCxnSpPr>
          <p:spPr>
            <a:xfrm flipV="1">
              <a:off x="3341150" y="3113033"/>
              <a:ext cx="4669" cy="55108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5532797" y="3129786"/>
              <a:ext cx="3849468" cy="45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10768383" y="2481629"/>
              <a:ext cx="17861" cy="9793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8231484" y="2509828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이등변 삼각형 36"/>
            <p:cNvSpPr/>
            <p:nvPr/>
          </p:nvSpPr>
          <p:spPr>
            <a:xfrm rot="5400000">
              <a:off x="8779962" y="24611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38" name="직선 연결선 37"/>
            <p:cNvCxnSpPr/>
            <p:nvPr/>
          </p:nvCxnSpPr>
          <p:spPr>
            <a:xfrm flipV="1">
              <a:off x="9768906" y="753333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8475161" y="1282490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52" idx="2"/>
            </p:cNvCxnSpPr>
            <p:nvPr/>
          </p:nvCxnSpPr>
          <p:spPr>
            <a:xfrm flipH="1">
              <a:off x="3169176" y="1479435"/>
              <a:ext cx="3503192" cy="4258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64" idx="1"/>
            </p:cNvCxnSpPr>
            <p:nvPr/>
          </p:nvCxnSpPr>
          <p:spPr>
            <a:xfrm flipH="1">
              <a:off x="5511777" y="2518503"/>
              <a:ext cx="1872194" cy="1539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685882" y="3143718"/>
              <a:ext cx="2911512" cy="331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1685882" y="1291612"/>
              <a:ext cx="44162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/>
            <p:nvPr/>
          </p:nvCxnSpPr>
          <p:spPr>
            <a:xfrm flipH="1">
              <a:off x="1685883" y="3655162"/>
              <a:ext cx="1662783" cy="25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4887302" y="2665280"/>
              <a:ext cx="9338" cy="6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49" idx="1"/>
            </p:cNvCxnSpPr>
            <p:nvPr/>
          </p:nvCxnSpPr>
          <p:spPr>
            <a:xfrm flipH="1">
              <a:off x="1748205" y="1905269"/>
              <a:ext cx="498586" cy="126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2028659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 상세검색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402599" y="293013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로그인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246791" y="1702826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인기추천상품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348666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상품분류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668673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 결과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02109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상품상세정보</a:t>
              </a: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1685882" y="1291612"/>
              <a:ext cx="0" cy="236521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324407" y="1702826"/>
              <a:ext cx="617001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Main</a:t>
              </a:r>
              <a:endParaRPr lang="ko-KR" altLang="en-US" sz="1200" b="1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41408" y="3454382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회원가입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371262" y="2931896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회원인증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86846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아이디 찾기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15235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비밀번호 찾기</a:t>
              </a:r>
            </a:p>
          </p:txBody>
        </p:sp>
        <p:cxnSp>
          <p:nvCxnSpPr>
            <p:cNvPr id="59" name="직선 연결선 58"/>
            <p:cNvCxnSpPr>
              <a:stCxn id="48" idx="0"/>
              <a:endCxn id="57" idx="2"/>
            </p:cNvCxnSpPr>
            <p:nvPr/>
          </p:nvCxnSpPr>
          <p:spPr>
            <a:xfrm flipH="1" flipV="1">
              <a:off x="2357105" y="2727694"/>
              <a:ext cx="615753" cy="2024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8" idx="2"/>
            </p:cNvCxnSpPr>
            <p:nvPr/>
          </p:nvCxnSpPr>
          <p:spPr>
            <a:xfrm flipH="1">
              <a:off x="2946058" y="2727694"/>
              <a:ext cx="639436" cy="1963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4283389" y="2087938"/>
              <a:ext cx="1228390" cy="633432"/>
            </a:xfrm>
            <a:prstGeom prst="rect">
              <a:avLst/>
            </a:prstGeom>
            <a:solidFill>
              <a:srgbClr val="F7CAC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(</a:t>
              </a:r>
              <a:r>
                <a:rPr lang="ko-KR" altLang="en-US" sz="1200" b="1"/>
                <a:t>이전</a:t>
              </a:r>
              <a:r>
                <a:rPr lang="en-US" altLang="ko-KR" sz="1200" b="1"/>
                <a:t>)</a:t>
              </a:r>
            </a:p>
            <a:p>
              <a:pPr algn="ctr"/>
              <a:r>
                <a:rPr lang="ko-KR" altLang="en-US" sz="1200" b="1"/>
                <a:t>장바구니</a:t>
              </a:r>
            </a:p>
          </p:txBody>
        </p:sp>
        <p:cxnSp>
          <p:nvCxnSpPr>
            <p:cNvPr id="62" name="직선 연결선 61"/>
            <p:cNvCxnSpPr>
              <a:stCxn id="52" idx="2"/>
            </p:cNvCxnSpPr>
            <p:nvPr/>
          </p:nvCxnSpPr>
          <p:spPr>
            <a:xfrm flipH="1">
              <a:off x="5511777" y="1479435"/>
              <a:ext cx="1160591" cy="14507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6018466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주문하기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83970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주문완료</a:t>
              </a:r>
            </a:p>
          </p:txBody>
        </p:sp>
        <p:cxnSp>
          <p:nvCxnSpPr>
            <p:cNvPr id="65" name="직선 연결선 64"/>
            <p:cNvCxnSpPr>
              <a:stCxn id="52" idx="2"/>
              <a:endCxn id="63" idx="0"/>
            </p:cNvCxnSpPr>
            <p:nvPr/>
          </p:nvCxnSpPr>
          <p:spPr>
            <a:xfrm flipH="1">
              <a:off x="6588725" y="1479435"/>
              <a:ext cx="83643" cy="8366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이등변 삼각형 65"/>
            <p:cNvSpPr/>
            <p:nvPr/>
          </p:nvSpPr>
          <p:spPr>
            <a:xfrm rot="5400000">
              <a:off x="189803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7" name="이등변 삼각형 66"/>
            <p:cNvSpPr/>
            <p:nvPr/>
          </p:nvSpPr>
          <p:spPr>
            <a:xfrm rot="5400000">
              <a:off x="32395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45620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9" name="이등변 삼각형 68"/>
            <p:cNvSpPr/>
            <p:nvPr/>
          </p:nvSpPr>
          <p:spPr>
            <a:xfrm rot="5400000">
              <a:off x="5983326" y="123673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0" name="이등변 삼각형 69"/>
            <p:cNvSpPr/>
            <p:nvPr/>
          </p:nvSpPr>
          <p:spPr>
            <a:xfrm rot="4862193">
              <a:off x="5128432" y="1614035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1" name="이등변 삼각형 70"/>
            <p:cNvSpPr/>
            <p:nvPr/>
          </p:nvSpPr>
          <p:spPr>
            <a:xfrm rot="5400000">
              <a:off x="2111182" y="18506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2" name="이등변 삼각형 71"/>
            <p:cNvSpPr/>
            <p:nvPr/>
          </p:nvSpPr>
          <p:spPr>
            <a:xfrm rot="5400000">
              <a:off x="5651166" y="2659591"/>
              <a:ext cx="114265" cy="967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3150790" y="2746212"/>
              <a:ext cx="124646" cy="1175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4" name="이등변 삼각형 73"/>
            <p:cNvSpPr/>
            <p:nvPr/>
          </p:nvSpPr>
          <p:spPr>
            <a:xfrm rot="14323098">
              <a:off x="2649780" y="2799347"/>
              <a:ext cx="117640" cy="9948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5" name="이등변 삼각형 74"/>
            <p:cNvSpPr/>
            <p:nvPr/>
          </p:nvSpPr>
          <p:spPr>
            <a:xfrm rot="5400000">
              <a:off x="2270730" y="31183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6" name="이등변 삼각형 75"/>
            <p:cNvSpPr/>
            <p:nvPr/>
          </p:nvSpPr>
          <p:spPr>
            <a:xfrm rot="5400000">
              <a:off x="1787509" y="360977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7" name="이등변 삼각형 76"/>
            <p:cNvSpPr/>
            <p:nvPr/>
          </p:nvSpPr>
          <p:spPr>
            <a:xfrm rot="5400000">
              <a:off x="4240639" y="30899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4783196" y="2735644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908719" y="248663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0" name="이등변 삼각형 79"/>
            <p:cNvSpPr/>
            <p:nvPr/>
          </p:nvSpPr>
          <p:spPr>
            <a:xfrm rot="5400000">
              <a:off x="7279832" y="246976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3240067" y="3349285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592498" y="1652237"/>
              <a:ext cx="387493" cy="1087974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마이페이지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161012" y="28840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회원정보수정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165313" y="2296247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상품구매내역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9165314" y="167010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검색내역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148199" y="1082278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내가 쓴 리뷰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592400" y="10803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리뷰작성</a:t>
              </a:r>
            </a:p>
          </p:txBody>
        </p:sp>
        <p:sp>
          <p:nvSpPr>
            <p:cNvPr id="88" name="이등변 삼각형 87"/>
            <p:cNvSpPr/>
            <p:nvPr/>
          </p:nvSpPr>
          <p:spPr>
            <a:xfrm rot="4862193">
              <a:off x="6581633" y="1932263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9" name="이등변 삼각형 88"/>
            <p:cNvSpPr/>
            <p:nvPr/>
          </p:nvSpPr>
          <p:spPr>
            <a:xfrm rot="5400000">
              <a:off x="9032845" y="1224359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0" name="직선 연결선 89"/>
            <p:cNvCxnSpPr/>
            <p:nvPr/>
          </p:nvCxnSpPr>
          <p:spPr>
            <a:xfrm flipH="1">
              <a:off x="6672367" y="728601"/>
              <a:ext cx="31102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6672367" y="709689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이등변 삼각형 91"/>
            <p:cNvSpPr/>
            <p:nvPr/>
          </p:nvSpPr>
          <p:spPr>
            <a:xfrm rot="16200000">
              <a:off x="7593879" y="671619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3" name="직선 연결선 92"/>
            <p:cNvCxnSpPr/>
            <p:nvPr/>
          </p:nvCxnSpPr>
          <p:spPr>
            <a:xfrm flipH="1">
              <a:off x="5419994" y="1840825"/>
              <a:ext cx="375565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V="1">
              <a:off x="5429199" y="1474044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이등변 삼각형 94"/>
            <p:cNvSpPr/>
            <p:nvPr/>
          </p:nvSpPr>
          <p:spPr>
            <a:xfrm rot="16200000">
              <a:off x="7721222" y="1776307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6" name="직선 연결선 95"/>
            <p:cNvCxnSpPr/>
            <p:nvPr/>
          </p:nvCxnSpPr>
          <p:spPr>
            <a:xfrm flipH="1">
              <a:off x="6576457" y="3460936"/>
              <a:ext cx="420181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 flipV="1">
              <a:off x="6576457" y="3137047"/>
              <a:ext cx="12267" cy="3173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이등변 삼각형 97"/>
            <p:cNvSpPr/>
            <p:nvPr/>
          </p:nvSpPr>
          <p:spPr>
            <a:xfrm rot="5400000">
              <a:off x="8359807" y="341388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9" name="직선 연결선 98"/>
            <p:cNvCxnSpPr>
              <a:endCxn id="86" idx="3"/>
            </p:cNvCxnSpPr>
            <p:nvPr/>
          </p:nvCxnSpPr>
          <p:spPr>
            <a:xfrm flipH="1" flipV="1">
              <a:off x="10288715" y="1284721"/>
              <a:ext cx="287474" cy="8926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endCxn id="85" idx="3"/>
            </p:cNvCxnSpPr>
            <p:nvPr/>
          </p:nvCxnSpPr>
          <p:spPr>
            <a:xfrm flipH="1" flipV="1">
              <a:off x="10305831" y="1872545"/>
              <a:ext cx="286668" cy="3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endCxn id="84" idx="3"/>
            </p:cNvCxnSpPr>
            <p:nvPr/>
          </p:nvCxnSpPr>
          <p:spPr>
            <a:xfrm flipH="1">
              <a:off x="10305830" y="2165233"/>
              <a:ext cx="268502" cy="3334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endCxn id="83" idx="3"/>
            </p:cNvCxnSpPr>
            <p:nvPr/>
          </p:nvCxnSpPr>
          <p:spPr>
            <a:xfrm flipH="1">
              <a:off x="10301529" y="2229968"/>
              <a:ext cx="281078" cy="8565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내용 개체 틀 2"/>
            <p:cNvSpPr txBox="1">
              <a:spLocks/>
            </p:cNvSpPr>
            <p:nvPr/>
          </p:nvSpPr>
          <p:spPr>
            <a:xfrm>
              <a:off x="1387488" y="365127"/>
              <a:ext cx="1825625" cy="427038"/>
            </a:xfrm>
            <a:prstGeom prst="rect">
              <a:avLst/>
            </a:prstGeom>
          </p:spPr>
          <p:txBody>
            <a:bodyPr vert="horz" lIns="0" tIns="45720" rIns="0" bIns="45720" rtlCol="0">
              <a:normAutofit fontScale="92500" lnSpcReduction="10000"/>
            </a:bodyPr>
            <a:lstStyle>
              <a:lvl1pPr marL="91440" indent="-9144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Business flow</a:t>
              </a:r>
              <a:endParaRPr lang="ko-KR" altLang="en-US"/>
            </a:p>
          </p:txBody>
        </p:sp>
      </p:grp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5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특징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75448" y="494360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주요기능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기대효과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향후발전방향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개요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96851" y="518301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개발목적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사용 아키텍처</a:t>
            </a:r>
            <a:endParaRPr lang="en-US" altLang="ko-KR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_1. 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/>
          <a:srcRect l="12631" t="9936" r="13459" b="33986"/>
          <a:stretch/>
        </p:blipFill>
        <p:spPr>
          <a:xfrm>
            <a:off x="208383" y="2322913"/>
            <a:ext cx="4889500" cy="2514600"/>
          </a:xfrm>
          <a:prstGeom prst="rect">
            <a:avLst/>
          </a:prstGeom>
        </p:spPr>
      </p:pic>
      <p:grpSp>
        <p:nvGrpSpPr>
          <p:cNvPr id="124" name="그룹 123"/>
          <p:cNvGrpSpPr/>
          <p:nvPr/>
        </p:nvGrpSpPr>
        <p:grpSpPr>
          <a:xfrm>
            <a:off x="6166151" y="694267"/>
            <a:ext cx="6025849" cy="6163733"/>
            <a:chOff x="5360189" y="694266"/>
            <a:chExt cx="6025849" cy="6163733"/>
          </a:xfrm>
        </p:grpSpPr>
        <p:grpSp>
          <p:nvGrpSpPr>
            <p:cNvPr id="125" name="그룹 124"/>
            <p:cNvGrpSpPr/>
            <p:nvPr/>
          </p:nvGrpSpPr>
          <p:grpSpPr>
            <a:xfrm>
              <a:off x="5360189" y="694266"/>
              <a:ext cx="6025849" cy="6163733"/>
              <a:chOff x="5360189" y="694266"/>
              <a:chExt cx="6025849" cy="616373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AF5DFFDD-DDC6-EB39-D9A8-0070D36A8AF9}"/>
                  </a:ext>
                </a:extLst>
              </p:cNvPr>
              <p:cNvGrpSpPr/>
              <p:nvPr/>
            </p:nvGrpSpPr>
            <p:grpSpPr>
              <a:xfrm>
                <a:off x="5360189" y="694266"/>
                <a:ext cx="6025849" cy="6163733"/>
                <a:chOff x="3842539" y="152185"/>
                <a:chExt cx="5917413" cy="6038850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D45F12B-CB42-CC6C-6425-F92AA42C7C12}"/>
                    </a:ext>
                  </a:extLst>
                </p:cNvPr>
                <p:cNvSpPr/>
                <p:nvPr/>
              </p:nvSpPr>
              <p:spPr>
                <a:xfrm>
                  <a:off x="3842539" y="152185"/>
                  <a:ext cx="5917413" cy="603885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76F9E717-E60C-6607-E6F1-E6E8F738A2C9}"/>
                    </a:ext>
                  </a:extLst>
                </p:cNvPr>
                <p:cNvGrpSpPr/>
                <p:nvPr/>
              </p:nvGrpSpPr>
              <p:grpSpPr>
                <a:xfrm>
                  <a:off x="3842539" y="519176"/>
                  <a:ext cx="5917413" cy="5671859"/>
                  <a:chOff x="756439" y="506476"/>
                  <a:chExt cx="5917413" cy="5671859"/>
                </a:xfrm>
              </p:grpSpPr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706725AB-45D5-DE8E-AC07-4E33597D9B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2490" y="5387738"/>
                    <a:ext cx="5771362" cy="790597"/>
                  </a:xfrm>
                  <a:prstGeom prst="rect">
                    <a:avLst/>
                  </a:prstGeom>
                </p:spPr>
              </p:pic>
              <p:pic>
                <p:nvPicPr>
                  <p:cNvPr id="136" name="그림 135">
                    <a:extLst>
                      <a:ext uri="{FF2B5EF4-FFF2-40B4-BE49-F238E27FC236}">
                        <a16:creationId xmlns:a16="http://schemas.microsoft.com/office/drawing/2014/main" id="{C2F38733-0431-FFC5-D094-E2133D697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5966" y="506476"/>
                    <a:ext cx="4825134" cy="3026065"/>
                  </a:xfrm>
                  <a:prstGeom prst="rect">
                    <a:avLst/>
                  </a:prstGeom>
                </p:spPr>
              </p:pic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3209C348-3608-B696-9220-9EC0115A35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17618"/>
                  <a:stretch/>
                </p:blipFill>
                <p:spPr>
                  <a:xfrm>
                    <a:off x="1594716" y="3513491"/>
                    <a:ext cx="4342534" cy="965167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id="{C0F03C38-54C1-9C78-8581-A5E4AF901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14350" b="3507"/>
                  <a:stretch/>
                </p:blipFill>
                <p:spPr>
                  <a:xfrm>
                    <a:off x="756439" y="4432300"/>
                    <a:ext cx="5771362" cy="10795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1" name="직사각형 130"/>
              <p:cNvSpPr/>
              <p:nvPr/>
            </p:nvSpPr>
            <p:spPr>
              <a:xfrm>
                <a:off x="6492536" y="1897535"/>
                <a:ext cx="3856010" cy="13126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492536" y="3221472"/>
                <a:ext cx="3856010" cy="3232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6" name="직사각형 125"/>
            <p:cNvSpPr/>
            <p:nvPr/>
          </p:nvSpPr>
          <p:spPr>
            <a:xfrm>
              <a:off x="6492536" y="1357076"/>
              <a:ext cx="1060056" cy="501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245152" y="1897534"/>
              <a:ext cx="1031627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276780" y="190046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96778" y="3909243"/>
              <a:ext cx="2752830" cy="369332"/>
            </a:xfrm>
            <a:prstGeom prst="rect">
              <a:avLst/>
            </a:prstGeom>
            <a:solidFill>
              <a:srgbClr val="D9E0E6">
                <a:alpha val="72941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타이어의 상세 스펙 비교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5277386" y="3324225"/>
            <a:ext cx="1580743" cy="9543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171915" y="1080823"/>
            <a:ext cx="3525520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_2. </a:t>
            </a:r>
            <a:r>
              <a:rPr lang="ko-KR" altLang="en-US" sz="3800" spc="-300" smtClean="0">
                <a:solidFill>
                  <a:schemeClr val="bg1"/>
                </a:solidFill>
              </a:rPr>
              <a:t>상세검색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원통 22"/>
          <p:cNvSpPr/>
          <p:nvPr/>
        </p:nvSpPr>
        <p:spPr>
          <a:xfrm>
            <a:off x="7880434" y="946100"/>
            <a:ext cx="2606870" cy="24763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" y="2727418"/>
            <a:ext cx="6865834" cy="386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8107774" y="1655619"/>
            <a:ext cx="709512" cy="63811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9598785" y="2290883"/>
            <a:ext cx="709512" cy="63811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5965655" y="1071928"/>
            <a:ext cx="5821009" cy="3224192"/>
            <a:chOff x="5930603" y="2186353"/>
            <a:chExt cx="5821009" cy="322419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0603" y="2718260"/>
              <a:ext cx="829056" cy="82905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776040" y="254869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체크박스</a:t>
              </a:r>
              <a:endParaRPr lang="en-US" altLang="ko-KR"/>
            </a:p>
            <a:p>
              <a:pPr algn="ctr"/>
              <a:r>
                <a:rPr lang="ko-KR" altLang="en-US"/>
                <a:t>선택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0821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736845" y="2186353"/>
              <a:ext cx="1320216" cy="2072516"/>
              <a:chOff x="7804157" y="3722967"/>
              <a:chExt cx="1320216" cy="207251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962268" y="3722967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</a:rPr>
                  <a:t>DB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804157" y="4389032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타이어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상품목록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53246" y="5364596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회원별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검색이력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2" name="직선 화살표 연결선 31"/>
            <p:cNvCxnSpPr>
              <a:stCxn id="28" idx="3"/>
            </p:cNvCxnSpPr>
            <p:nvPr/>
          </p:nvCxnSpPr>
          <p:spPr>
            <a:xfrm flipV="1">
              <a:off x="6759659" y="3128105"/>
              <a:ext cx="1195621" cy="46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43616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72409" y="4718047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상품 선택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V="1">
              <a:off x="9148817" y="5087379"/>
              <a:ext cx="1494799" cy="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>
              <a:off x="8585576" y="3449660"/>
              <a:ext cx="5168" cy="127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H="1">
              <a:off x="10283953" y="3841844"/>
              <a:ext cx="925951" cy="6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3" idx="0"/>
            </p:cNvCxnSpPr>
            <p:nvPr/>
          </p:nvCxnSpPr>
          <p:spPr>
            <a:xfrm flipV="1">
              <a:off x="11197614" y="3841844"/>
              <a:ext cx="0" cy="9223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기대효과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06921" y="1146612"/>
            <a:ext cx="4496707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42981" y="141431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성능을 기반으로 한 합리적타이어 선택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595443561"/>
              </p:ext>
            </p:extLst>
          </p:nvPr>
        </p:nvGraphicFramePr>
        <p:xfrm>
          <a:off x="3509925" y="2420407"/>
          <a:ext cx="6215355" cy="3884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95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smtClean="0"/>
              <a:t>관리자 페이지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28931" y="1880181"/>
            <a:ext cx="7950313" cy="4775728"/>
            <a:chOff x="1720465" y="2751648"/>
            <a:chExt cx="6058285" cy="293813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0465" y="2751648"/>
              <a:ext cx="6058285" cy="2938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/>
            <p:cNvSpPr/>
            <p:nvPr/>
          </p:nvSpPr>
          <p:spPr>
            <a:xfrm>
              <a:off x="6718694" y="3122377"/>
              <a:ext cx="583806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10450" y="3587750"/>
              <a:ext cx="368300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38374" y="3122377"/>
              <a:ext cx="4072369" cy="19906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82D9A7A-98ED-3F81-C8F4-04858F44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49" y="1141582"/>
            <a:ext cx="5656916" cy="1227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8527144" y="94731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입고 </a:t>
            </a:r>
            <a:r>
              <a:rPr lang="ko-KR" altLang="en-US">
                <a:solidFill>
                  <a:srgbClr val="FF0000"/>
                </a:solidFill>
              </a:rPr>
              <a:t>및 재고 관리  </a:t>
            </a:r>
          </a:p>
        </p:txBody>
      </p:sp>
    </p:spTree>
    <p:extLst>
      <p:ext uri="{BB962C8B-B14F-4D97-AF65-F5344CB8AC3E}">
        <p14:creationId xmlns:p14="http://schemas.microsoft.com/office/powerpoint/2010/main" val="20505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고객의 상품 취소 기능 및 상품 배송 상태 확인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65012-DDCA-24DF-1510-21444EE8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5" y="1549070"/>
            <a:ext cx="4294479" cy="351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BE9E7A-6BF9-99B7-DA21-02A4BC4E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59" y="1486414"/>
            <a:ext cx="4355001" cy="5036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8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83325" y="10938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en-US" altLang="ko-KR" smtClean="0"/>
              <a:t>.  </a:t>
            </a:r>
            <a:r>
              <a:rPr lang="ko-KR" altLang="en-US"/>
              <a:t>결제 프로세스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8DBCF8-DE16-6B99-4556-2B93F55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1" y="1779540"/>
            <a:ext cx="7325245" cy="4213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3FD7B7-A1FD-48F2-3424-CC35293D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56" y="2701370"/>
            <a:ext cx="2720576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30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5480008" y="1583649"/>
            <a:ext cx="5066664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772255" y="1572852"/>
            <a:ext cx="4323528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60375" y="911428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en-US" altLang="ko-KR" smtClean="0"/>
              <a:t>.  </a:t>
            </a:r>
            <a:r>
              <a:rPr lang="ko-KR" altLang="en-US" smtClean="0"/>
              <a:t>주소 </a:t>
            </a:r>
            <a:r>
              <a:rPr lang="en-US" altLang="ko-KR" smtClean="0"/>
              <a:t>API</a:t>
            </a:r>
            <a:r>
              <a:rPr lang="ko-KR" altLang="en-US" smtClean="0"/>
              <a:t>를 통한 배송지 입력</a:t>
            </a:r>
            <a:r>
              <a:rPr lang="en-US" altLang="ko-KR"/>
              <a:t> </a:t>
            </a:r>
            <a:r>
              <a:rPr lang="ko-KR" altLang="en-US" smtClean="0"/>
              <a:t>및 인근 매장 검색 기능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7" y="2019237"/>
            <a:ext cx="3787468" cy="421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06" y="1862827"/>
            <a:ext cx="4125461" cy="4631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772255" y="139687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배송지 입력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5480008" y="129784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인근 매장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924654" y="1556575"/>
            <a:ext cx="4882821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6164939" y="1554054"/>
            <a:ext cx="4882821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r>
              <a:rPr lang="en-US" altLang="ko-KR" smtClean="0"/>
              <a:t>.  </a:t>
            </a:r>
            <a:r>
              <a:rPr lang="ko-KR" altLang="en-US" smtClean="0"/>
              <a:t>고객 정보 보안 강화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66" y="3942457"/>
            <a:ext cx="4092295" cy="2286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66" y="1849955"/>
            <a:ext cx="4092295" cy="1803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774" y="1741527"/>
            <a:ext cx="3361149" cy="17756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58" y="3704614"/>
            <a:ext cx="2128179" cy="30191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897493" y="1267612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회원정보수정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164939" y="123310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비밀번호찾기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7" y="292964"/>
            <a:ext cx="12208705" cy="6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C7548D-A843-4A65-8CCB-7914E28A580D}"/>
              </a:ext>
            </a:extLst>
          </p:cNvPr>
          <p:cNvGrpSpPr/>
          <p:nvPr/>
        </p:nvGrpSpPr>
        <p:grpSpPr>
          <a:xfrm>
            <a:off x="416534" y="2943467"/>
            <a:ext cx="2408951" cy="1362763"/>
            <a:chOff x="5676891" y="3190875"/>
            <a:chExt cx="833446" cy="471487"/>
          </a:xfrm>
        </p:grpSpPr>
        <p:sp>
          <p:nvSpPr>
            <p:cNvPr id="24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963924" y="1414130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3963924" y="32053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4804311" y="1650709"/>
            <a:ext cx="365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타이어의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ko-KR" altLang="en-US" sz="2000" b="1" smtClean="0">
                <a:solidFill>
                  <a:srgbClr val="002060"/>
                </a:solidFill>
              </a:rPr>
              <a:t>주행성능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en-US" altLang="ko-KR" sz="1600" smtClean="0">
                <a:solidFill>
                  <a:srgbClr val="002060"/>
                </a:solidFill>
              </a:rPr>
              <a:t>(</a:t>
            </a:r>
            <a:r>
              <a:rPr lang="ko-KR" altLang="en-US" sz="1600">
                <a:solidFill>
                  <a:srgbClr val="002060"/>
                </a:solidFill>
              </a:rPr>
              <a:t>승차감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핸들링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진동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소음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 smtClean="0">
                <a:solidFill>
                  <a:srgbClr val="002060"/>
                </a:solidFill>
              </a:rPr>
              <a:t>연비효율</a:t>
            </a:r>
            <a:r>
              <a:rPr lang="en-US" altLang="ko-KR" sz="1600" smtClean="0">
                <a:solidFill>
                  <a:srgbClr val="002060"/>
                </a:solidFill>
              </a:rPr>
              <a:t>)</a:t>
            </a:r>
            <a:endParaRPr lang="ko-KR" altLang="en-US" sz="1600" spc="-3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72388" y="2370236"/>
            <a:ext cx="2637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 </a:t>
            </a:r>
            <a:r>
              <a:rPr lang="ko-KR" altLang="en-US" sz="1400" smtClean="0"/>
              <a:t>특히 </a:t>
            </a:r>
            <a:r>
              <a:rPr lang="ko-KR" altLang="en-US" sz="1400"/>
              <a:t>핸들링</a:t>
            </a:r>
            <a:r>
              <a:rPr lang="en-US" altLang="ko-KR" sz="1400"/>
              <a:t>, </a:t>
            </a:r>
            <a:r>
              <a:rPr lang="ko-KR" altLang="en-US" sz="1400"/>
              <a:t>제동에 </a:t>
            </a:r>
            <a:r>
              <a:rPr lang="en-US" altLang="ko-KR" sz="1400"/>
              <a:t>50% </a:t>
            </a:r>
            <a:r>
              <a:rPr lang="ko-KR" altLang="en-US" sz="1400"/>
              <a:t>영향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98" y="4450280"/>
            <a:ext cx="5271190" cy="169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421467" y="3341951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타이어로 인한 </a:t>
            </a:r>
            <a:r>
              <a:rPr lang="ko-KR" altLang="en-US" sz="2000" b="1" smtClean="0">
                <a:solidFill>
                  <a:srgbClr val="002060"/>
                </a:solidFill>
              </a:rPr>
              <a:t>사고</a:t>
            </a:r>
            <a:endParaRPr lang="en-US" altLang="ko-KR" sz="2000" b="1" smtClean="0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7629" y="4089900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/>
              <a:t>높은 치사율</a:t>
            </a:r>
            <a:r>
              <a:rPr lang="en-US" altLang="ko-KR" sz="1400" b="1"/>
              <a:t>, </a:t>
            </a:r>
            <a:r>
              <a:rPr lang="ko-KR" altLang="en-US" sz="1400" b="1"/>
              <a:t>알맞은 때에 타이어 교체 중요</a:t>
            </a:r>
          </a:p>
        </p:txBody>
      </p:sp>
    </p:spTree>
    <p:extLst>
      <p:ext uri="{BB962C8B-B14F-4D97-AF65-F5344CB8AC3E}">
        <p14:creationId xmlns:p14="http://schemas.microsoft.com/office/powerpoint/2010/main" val="28986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056A0D-34F6-B017-3F69-FE9D443F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7" y="1066419"/>
            <a:ext cx="4839088" cy="195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7" y="10308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969305" y="1267468"/>
            <a:ext cx="4241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전기차의 배터리가 바닥에 </a:t>
            </a:r>
            <a:r>
              <a:rPr lang="ko-KR" altLang="en-US" sz="2000" b="1" smtClean="0">
                <a:solidFill>
                  <a:srgbClr val="002060"/>
                </a:solidFill>
              </a:rPr>
              <a:t>장착되어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뒷바퀴에 </a:t>
            </a:r>
            <a:r>
              <a:rPr lang="ko-KR" altLang="en-US" sz="2000" b="1">
                <a:solidFill>
                  <a:srgbClr val="002060"/>
                </a:solidFill>
              </a:rPr>
              <a:t>걸리는 무게도 늘어남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69305" y="2111991"/>
            <a:ext cx="4451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/>
              <a:t>방향전환 시 걸리는 힘과 하중을 잘 버틸 수 있어야 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62D3B-5FE0-E352-C903-6ADA134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6" y="3195189"/>
            <a:ext cx="1746794" cy="1710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D42278A-8564-98BD-460B-003D6827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6" y="5099441"/>
            <a:ext cx="4906265" cy="1404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6" y="27884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654314" y="3056456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동력전달시스템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b="1"/>
              <a:t>엔진</a:t>
            </a:r>
            <a:r>
              <a:rPr lang="en-US" altLang="ko-KR" sz="1600" b="1"/>
              <a:t>(</a:t>
            </a:r>
            <a:r>
              <a:rPr lang="ko-KR" altLang="en-US" sz="1600" b="1"/>
              <a:t>서서히 속력증가</a:t>
            </a:r>
            <a:r>
              <a:rPr lang="en-US" altLang="ko-KR" sz="1600" b="1"/>
              <a:t>) vs </a:t>
            </a:r>
            <a:r>
              <a:rPr lang="ko-KR" altLang="en-US" sz="1600" b="1"/>
              <a:t>모터</a:t>
            </a:r>
            <a:r>
              <a:rPr lang="en-US" altLang="ko-KR" sz="1600" b="1"/>
              <a:t>(</a:t>
            </a:r>
            <a:r>
              <a:rPr lang="ko-KR" altLang="en-US" sz="1600" b="1"/>
              <a:t>즉각 최대 토크가능</a:t>
            </a:r>
            <a:r>
              <a:rPr lang="en-US" altLang="ko-KR" sz="1600" b="1"/>
              <a:t>) </a:t>
            </a:r>
            <a:endParaRPr lang="ko-KR" altLang="en-US" sz="16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30520" y="478909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044884" y="504527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타이어 교체주기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en-US" altLang="ko-KR" sz="2000" b="1" smtClean="0">
                <a:solidFill>
                  <a:srgbClr val="002060"/>
                </a:solidFill>
              </a:rPr>
              <a:t>2~3</a:t>
            </a:r>
            <a:r>
              <a:rPr lang="ko-KR" altLang="en-US" sz="2000" b="1" smtClean="0">
                <a:solidFill>
                  <a:srgbClr val="002060"/>
                </a:solidFill>
              </a:rPr>
              <a:t>년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smtClean="0"/>
              <a:t>내연기관차의 </a:t>
            </a:r>
            <a:r>
              <a:rPr lang="ko-KR" altLang="en-US" sz="1600"/>
              <a:t>타이어 마모에 비해</a:t>
            </a:r>
            <a:r>
              <a:rPr lang="en-US" altLang="ko-KR" sz="1600"/>
              <a:t>20% </a:t>
            </a:r>
            <a:r>
              <a:rPr lang="ko-KR" altLang="en-US" sz="1600"/>
              <a:t>빠름</a:t>
            </a:r>
            <a:endParaRPr lang="ko-KR" altLang="en-US" sz="1600" b="1"/>
          </a:p>
        </p:txBody>
      </p:sp>
      <p:sp>
        <p:nvSpPr>
          <p:cNvPr id="4" name="아래쪽 화살표 3"/>
          <p:cNvSpPr/>
          <p:nvPr/>
        </p:nvSpPr>
        <p:spPr>
          <a:xfrm>
            <a:off x="7569663" y="4251439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78687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968478" y="1543564"/>
            <a:ext cx="2157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보급 증가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85" y="2792971"/>
            <a:ext cx="3429297" cy="3397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984DED-33CA-B652-DB1A-9708D61E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39" y="2981386"/>
            <a:ext cx="4184818" cy="30207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999380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739579" y="1267817"/>
            <a:ext cx="3857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자동차 타이어 가격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오프라인</a:t>
            </a:r>
            <a:r>
              <a:rPr lang="en-US" altLang="ko-KR" sz="2000" b="1">
                <a:solidFill>
                  <a:srgbClr val="002060"/>
                </a:solidFill>
              </a:rPr>
              <a:t>-</a:t>
            </a:r>
            <a:r>
              <a:rPr lang="ko-KR" altLang="en-US" sz="2000" b="1">
                <a:solidFill>
                  <a:srgbClr val="002060"/>
                </a:solidFill>
              </a:rPr>
              <a:t>온라인 최대 </a:t>
            </a:r>
            <a:r>
              <a:rPr lang="en-US" altLang="ko-KR" sz="2000" b="1">
                <a:solidFill>
                  <a:srgbClr val="002060"/>
                </a:solidFill>
              </a:rPr>
              <a:t>1.5</a:t>
            </a:r>
            <a:r>
              <a:rPr lang="ko-KR" altLang="en-US" sz="2000" b="1">
                <a:solidFill>
                  <a:srgbClr val="002060"/>
                </a:solidFill>
              </a:rPr>
              <a:t>배 차이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977898" y="2086717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 smtClean="0"/>
              <a:t>온라인 구매 증가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0132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369783" y="945796"/>
            <a:ext cx="5337544" cy="912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3804609" y="1175087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프로젝트 </a:t>
            </a:r>
            <a:r>
              <a:rPr lang="ko-KR" altLang="en-US" sz="2000" b="1" smtClean="0">
                <a:solidFill>
                  <a:srgbClr val="002060"/>
                </a:solidFill>
              </a:rPr>
              <a:t> </a:t>
            </a:r>
            <a:r>
              <a:rPr lang="en-US" altLang="ko-KR" sz="2000" b="1">
                <a:solidFill>
                  <a:srgbClr val="002060"/>
                </a:solidFill>
              </a:rPr>
              <a:t>: </a:t>
            </a:r>
            <a:r>
              <a:rPr lang="ko-KR" altLang="en-US" sz="2000" b="1">
                <a:solidFill>
                  <a:srgbClr val="002060"/>
                </a:solidFill>
              </a:rPr>
              <a:t>전기차 타이어 쇼핑몰 구현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1" y="2321574"/>
            <a:ext cx="5348787" cy="3763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9" name="직사각형 128"/>
          <p:cNvSpPr/>
          <p:nvPr/>
        </p:nvSpPr>
        <p:spPr>
          <a:xfrm>
            <a:off x="3089043" y="5715289"/>
            <a:ext cx="27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https://www.tstation.com/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229492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657726" y="2499477"/>
            <a:ext cx="4099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기존 타이어 쇼핑몰의 문제점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endParaRPr lang="ko-KR" altLang="en-US" sz="2000" b="1">
              <a:solidFill>
                <a:srgbClr val="002060"/>
              </a:solidFill>
            </a:endParaRPr>
          </a:p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&gt;  </a:t>
            </a:r>
            <a:r>
              <a:rPr lang="ko-KR" altLang="en-US" sz="2000" b="1">
                <a:solidFill>
                  <a:srgbClr val="002060"/>
                </a:solidFill>
              </a:rPr>
              <a:t>타이어 성능 비교가 한눈에 불가 </a:t>
            </a:r>
          </a:p>
        </p:txBody>
      </p:sp>
      <p:sp>
        <p:nvSpPr>
          <p:cNvPr id="132" name="아래쪽 화살표 131"/>
          <p:cNvSpPr/>
          <p:nvPr/>
        </p:nvSpPr>
        <p:spPr>
          <a:xfrm>
            <a:off x="8261854" y="3996482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4798375"/>
            <a:ext cx="5337544" cy="12862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8111650" y="4939992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개발목표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79676" y="5392123"/>
            <a:ext cx="4873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 &gt; </a:t>
            </a:r>
            <a:r>
              <a:rPr lang="ko-KR" altLang="en-US" b="1"/>
              <a:t>전기차 타이어에 대해서만 정보 제공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 b="1" smtClean="0"/>
              <a:t>&gt; </a:t>
            </a:r>
            <a:r>
              <a:rPr lang="ko-KR" altLang="en-US" b="1"/>
              <a:t>타이어 성능 비교를 돕기 위한 상세검색</a:t>
            </a:r>
          </a:p>
        </p:txBody>
      </p:sp>
    </p:spTree>
    <p:extLst>
      <p:ext uri="{BB962C8B-B14F-4D97-AF65-F5344CB8AC3E}">
        <p14:creationId xmlns:p14="http://schemas.microsoft.com/office/powerpoint/2010/main" val="32690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사용 아키텍처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9141" y="1535709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58487" y="1304382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언어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6" name="Picture 4" descr="파이썬 - 무료 심벌 마크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59" y="1902871"/>
            <a:ext cx="693654" cy="7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Java 래 워드마크 로고 - 소셜 미디어 및 로고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13" y="1806031"/>
            <a:ext cx="853486" cy="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720610" y="154413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99009" y="131280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툴</a:t>
            </a:r>
            <a:r>
              <a:rPr lang="en-US" altLang="ko-KR" b="1" smtClean="0">
                <a:solidFill>
                  <a:schemeClr val="bg1"/>
                </a:solidFill>
              </a:rPr>
              <a:t>(Tool)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215" y="1992268"/>
            <a:ext cx="609653" cy="480102"/>
          </a:xfrm>
          <a:prstGeom prst="rect">
            <a:avLst/>
          </a:prstGeom>
        </p:spPr>
      </p:pic>
      <p:pic>
        <p:nvPicPr>
          <p:cNvPr id="1028" name="Picture 4" descr="Microsoft : VSCode 아이콘 변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79" y="1932618"/>
            <a:ext cx="681231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189141" y="4956320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58487" y="4724993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깃</a:t>
            </a:r>
          </a:p>
        </p:txBody>
      </p:sp>
      <p:pic>
        <p:nvPicPr>
          <p:cNvPr id="42" name="Picture 8" descr="Git] GitHub 정리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50" y="5354787"/>
            <a:ext cx="1057903" cy="5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Windows 사용자를 위한 Git Bash 설정. 배경색 변경부터 bash 파일을 이용한 커스터마이징(자동 완성, 변경… | by  Bora Lee | Medi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14" y="5354787"/>
            <a:ext cx="711962" cy="6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5729663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99009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DB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249" y="3687496"/>
            <a:ext cx="744170" cy="492161"/>
          </a:xfrm>
          <a:prstGeom prst="rect">
            <a:avLst/>
          </a:prstGeom>
        </p:spPr>
      </p:pic>
      <p:pic>
        <p:nvPicPr>
          <p:cNvPr id="49" name="Picture 6" descr="파일:HeidiSQL logo image.png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95" y="3720925"/>
            <a:ext cx="606146" cy="6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3189141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158487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웹 크롤링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1032" name="Picture 8" descr="BeautifulSoup 활용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92" y="3720821"/>
            <a:ext cx="696450" cy="5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파일:Selenium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30" y="3877953"/>
            <a:ext cx="835030" cy="2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729663" y="4964744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99009" y="4733417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웹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045" y="5232713"/>
            <a:ext cx="1334984" cy="421222"/>
          </a:xfrm>
          <a:prstGeom prst="rect">
            <a:avLst/>
          </a:prstGeom>
        </p:spPr>
      </p:pic>
      <p:pic>
        <p:nvPicPr>
          <p:cNvPr id="62" name="Picture 10" descr="Spring Boot] Spring Boo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85" y="5605365"/>
            <a:ext cx="1178165" cy="6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1112</TotalTime>
  <Words>912</Words>
  <Application>Microsoft Office PowerPoint</Application>
  <PresentationFormat>와이드스크린</PresentationFormat>
  <Paragraphs>442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맑은 고딕</vt:lpstr>
      <vt:lpstr>Calibri</vt:lpstr>
      <vt:lpstr>Calibri Light</vt:lpstr>
      <vt:lpstr>Tw Cen MT</vt:lpstr>
      <vt:lpstr>Wingdings 2</vt:lpstr>
      <vt:lpstr>Wingdings 3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110</cp:revision>
  <dcterms:created xsi:type="dcterms:W3CDTF">2023-12-15T10:35:51Z</dcterms:created>
  <dcterms:modified xsi:type="dcterms:W3CDTF">2023-12-19T03:31:38Z</dcterms:modified>
</cp:coreProperties>
</file>